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59" r:id="rId3"/>
    <p:sldId id="260" r:id="rId4"/>
    <p:sldId id="261" r:id="rId5"/>
    <p:sldId id="262" r:id="rId6"/>
    <p:sldId id="263" r:id="rId7"/>
    <p:sldId id="296" r:id="rId8"/>
    <p:sldId id="264"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679" autoAdjust="0"/>
  </p:normalViewPr>
  <p:slideViewPr>
    <p:cSldViewPr snapToGrid="0" snapToObjects="1">
      <p:cViewPr>
        <p:scale>
          <a:sx n="116" d="100"/>
          <a:sy n="116" d="100"/>
        </p:scale>
        <p:origin x="-872" y="6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12B2B4-95D1-CB4C-9ACA-5B6EC9225A07}" type="datetimeFigureOut">
              <a:rPr kumimoji="1" lang="zh-CN" altLang="en-US" smtClean="0"/>
              <a:t>18/10/10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03587E-605A-5E44-9278-DD2463B90B2A}" type="slidenum">
              <a:rPr kumimoji="1" lang="zh-CN" altLang="en-US" smtClean="0"/>
              <a:t>‹#›</a:t>
            </a:fld>
            <a:endParaRPr kumimoji="1" lang="zh-CN" altLang="en-US"/>
          </a:p>
        </p:txBody>
      </p:sp>
    </p:spTree>
    <p:extLst>
      <p:ext uri="{BB962C8B-B14F-4D97-AF65-F5344CB8AC3E}">
        <p14:creationId xmlns:p14="http://schemas.microsoft.com/office/powerpoint/2010/main" val="34309423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E5B60-297C-4B28-9585-FB1FD1EBEEAA}" type="slidenum">
              <a:rPr lang="en-US" smtClean="0"/>
              <a:pPr/>
              <a:t>1</a:t>
            </a:fld>
            <a:endParaRPr lang="en-US"/>
          </a:p>
        </p:txBody>
      </p:sp>
    </p:spTree>
    <p:extLst>
      <p:ext uri="{BB962C8B-B14F-4D97-AF65-F5344CB8AC3E}">
        <p14:creationId xmlns:p14="http://schemas.microsoft.com/office/powerpoint/2010/main" val="4248205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183526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46707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845814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7" name="Text Placeholder 26"/>
          <p:cNvSpPr>
            <a:spLocks noGrp="1"/>
          </p:cNvSpPr>
          <p:nvPr>
            <p:ph type="body" sz="quarter" idx="12" hasCustomPrompt="1"/>
          </p:nvPr>
        </p:nvSpPr>
        <p:spPr>
          <a:xfrm>
            <a:off x="304800" y="5480050"/>
            <a:ext cx="8534400" cy="338138"/>
          </a:xfrm>
        </p:spPr>
        <p:txBody>
          <a:bodyPr/>
          <a:lstStyle>
            <a:lvl1pPr marL="0" indent="0" algn="ctr">
              <a:buNone/>
              <a:defRPr sz="1600" baseline="0"/>
            </a:lvl1pPr>
          </a:lstStyle>
          <a:p>
            <a:pPr lvl="0"/>
            <a:r>
              <a:rPr lang="en-US" dirty="0" smtClean="0"/>
              <a:t>Click to enter Funding Agency and Acknowledgements</a:t>
            </a:r>
            <a:endParaRPr lang="en-US" dirty="0"/>
          </a:p>
        </p:txBody>
      </p:sp>
      <p:sp>
        <p:nvSpPr>
          <p:cNvPr id="25" name="Text Placeholder 24"/>
          <p:cNvSpPr>
            <a:spLocks noGrp="1"/>
          </p:cNvSpPr>
          <p:nvPr>
            <p:ph type="body" sz="quarter" idx="11" hasCustomPrompt="1"/>
          </p:nvPr>
        </p:nvSpPr>
        <p:spPr>
          <a:xfrm>
            <a:off x="304800" y="2667000"/>
            <a:ext cx="8534400" cy="460375"/>
          </a:xfrm>
        </p:spPr>
        <p:txBody>
          <a:bodyPr/>
          <a:lstStyle>
            <a:lvl1pPr marL="0" indent="0" algn="ctr">
              <a:buNone/>
              <a:defRPr sz="2400" b="1" baseline="0"/>
            </a:lvl1pPr>
          </a:lstStyle>
          <a:p>
            <a:pPr lvl="0"/>
            <a:r>
              <a:rPr lang="en-US" dirty="0" smtClean="0"/>
              <a:t>Click to enter Authors’ Names</a:t>
            </a:r>
            <a:endParaRPr lang="en-US" dirty="0"/>
          </a:p>
        </p:txBody>
      </p:sp>
      <p:sp>
        <p:nvSpPr>
          <p:cNvPr id="22" name="Text Placeholder 21"/>
          <p:cNvSpPr>
            <a:spLocks noGrp="1"/>
          </p:cNvSpPr>
          <p:nvPr>
            <p:ph type="body" sz="quarter" idx="10" hasCustomPrompt="1"/>
          </p:nvPr>
        </p:nvSpPr>
        <p:spPr>
          <a:xfrm>
            <a:off x="304800" y="4549775"/>
            <a:ext cx="8534400" cy="784225"/>
          </a:xfrm>
        </p:spPr>
        <p:txBody>
          <a:bodyPr/>
          <a:lstStyle>
            <a:lvl1pPr marL="0" indent="0" algn="ctr">
              <a:buNone/>
              <a:defRPr sz="2200" i="1" baseline="0"/>
            </a:lvl1pPr>
          </a:lstStyle>
          <a:p>
            <a:pPr lvl="0"/>
            <a:r>
              <a:rPr lang="en-US" dirty="0" smtClean="0"/>
              <a:t>Click to enter conference or event details</a:t>
            </a:r>
          </a:p>
          <a:p>
            <a:pPr lvl="0"/>
            <a:r>
              <a:rPr lang="en-US" dirty="0" smtClean="0"/>
              <a:t>And date</a:t>
            </a:r>
          </a:p>
        </p:txBody>
      </p:sp>
      <p:sp>
        <p:nvSpPr>
          <p:cNvPr id="7" name="Text Box 4"/>
          <p:cNvSpPr txBox="1">
            <a:spLocks noChangeArrowheads="1"/>
          </p:cNvSpPr>
          <p:nvPr userDrawn="1"/>
        </p:nvSpPr>
        <p:spPr bwMode="auto">
          <a:xfrm>
            <a:off x="304800" y="4050268"/>
            <a:ext cx="8534400" cy="369332"/>
          </a:xfrm>
          <a:prstGeom prst="rect">
            <a:avLst/>
          </a:prstGeom>
          <a:noFill/>
          <a:ln w="9525">
            <a:noFill/>
            <a:miter lim="800000"/>
            <a:headEnd/>
            <a:tailEnd/>
          </a:ln>
        </p:spPr>
        <p:txBody>
          <a:bodyPr wrap="square">
            <a:spAutoFit/>
          </a:bodyPr>
          <a:lstStyle/>
          <a:p>
            <a:pPr algn="ctr" fontAlgn="base">
              <a:spcBef>
                <a:spcPct val="50000"/>
              </a:spcBef>
              <a:spcAft>
                <a:spcPct val="0"/>
              </a:spcAft>
            </a:pPr>
            <a:r>
              <a:rPr lang="en-US" i="1" dirty="0" smtClean="0">
                <a:solidFill>
                  <a:srgbClr val="000000"/>
                </a:solidFill>
                <a:ea typeface="ＭＳ Ｐゴシック" pitchFamily="-65" charset="-128"/>
              </a:rPr>
              <a:t>UM-SJTU</a:t>
            </a:r>
            <a:r>
              <a:rPr lang="en-US" i="1" baseline="0" dirty="0" smtClean="0">
                <a:solidFill>
                  <a:srgbClr val="000000"/>
                </a:solidFill>
                <a:ea typeface="ＭＳ Ｐゴシック" pitchFamily="-65" charset="-128"/>
              </a:rPr>
              <a:t> Joint Institute, Shanghai Jiao Tong </a:t>
            </a:r>
            <a:r>
              <a:rPr lang="en-US" altLang="zh-CN" i="1" baseline="0" dirty="0" smtClean="0">
                <a:solidFill>
                  <a:srgbClr val="000000"/>
                </a:solidFill>
                <a:ea typeface="ＭＳ Ｐゴシック" pitchFamily="-65" charset="-128"/>
              </a:rPr>
              <a:t>University, Shanghai, China</a:t>
            </a:r>
            <a:endParaRPr lang="en-US" i="1" baseline="0" dirty="0" smtClean="0">
              <a:solidFill>
                <a:srgbClr val="000000"/>
              </a:solidFill>
              <a:ea typeface="ＭＳ Ｐゴシック" pitchFamily="-65" charset="-128"/>
            </a:endParaRPr>
          </a:p>
        </p:txBody>
      </p:sp>
      <p:sp>
        <p:nvSpPr>
          <p:cNvPr id="12" name="Rectangle 2"/>
          <p:cNvSpPr>
            <a:spLocks noGrp="1" noChangeArrowheads="1"/>
          </p:cNvSpPr>
          <p:nvPr>
            <p:ph type="title" hasCustomPrompt="1"/>
          </p:nvPr>
        </p:nvSpPr>
        <p:spPr bwMode="auto">
          <a:xfrm>
            <a:off x="8144" y="83820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cap="small"/>
            </a:lvl1pPr>
          </a:lstStyle>
          <a:p>
            <a:pPr lvl="0"/>
            <a:r>
              <a:rPr lang="en-US" dirty="0" smtClean="0"/>
              <a:t>Click to Edit Master Title Style</a:t>
            </a:r>
          </a:p>
        </p:txBody>
      </p:sp>
      <p:pic>
        <p:nvPicPr>
          <p:cNvPr id="8" name="Picture 2" descr="http://res.cloudinary.com/hrscywv4p/image/upload/c_limit,f_auto,h_1440,q_90,w_720/v1/165296/Block_Logo_-_Hollow_zpxqd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44" y="6101082"/>
            <a:ext cx="1050492" cy="732426"/>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https://upload.wikimedia.org/wikipedia/en/d/da/Sjtu-logo-standard-red.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29600" y="6087021"/>
            <a:ext cx="754651" cy="75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6021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489491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0041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31129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30529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255783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368187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1472870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2EE8199-1297-0F40-AB3F-0DD926286FBC}" type="datetimeFigureOut">
              <a:rPr kumimoji="1" lang="zh-CN" altLang="en-US" smtClean="0"/>
              <a:t>18/10/10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20082952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E8199-1297-0F40-AB3F-0DD926286FBC}" type="datetimeFigureOut">
              <a:rPr kumimoji="1" lang="zh-CN" altLang="en-US" smtClean="0"/>
              <a:t>18/10/10</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425A4-E02B-9442-A398-CFFCF77E31ED}" type="slidenum">
              <a:rPr kumimoji="1" lang="zh-CN" altLang="en-US" smtClean="0"/>
              <a:t>‹#›</a:t>
            </a:fld>
            <a:endParaRPr kumimoji="1" lang="zh-CN" altLang="en-US"/>
          </a:p>
        </p:txBody>
      </p:sp>
    </p:spTree>
    <p:extLst>
      <p:ext uri="{BB962C8B-B14F-4D97-AF65-F5344CB8AC3E}">
        <p14:creationId xmlns:p14="http://schemas.microsoft.com/office/powerpoint/2010/main" val="2727174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0371" y="2996663"/>
            <a:ext cx="8534400" cy="762000"/>
          </a:xfrm>
        </p:spPr>
        <p:txBody>
          <a:bodyPr>
            <a:normAutofit/>
          </a:bodyPr>
          <a:lstStyle/>
          <a:p>
            <a:r>
              <a:rPr lang="en-US" altLang="zh-CN" sz="2000" b="0" dirty="0" err="1" smtClean="0"/>
              <a:t>Tianyu</a:t>
            </a:r>
            <a:r>
              <a:rPr lang="zh-CN" altLang="en-US" sz="2000" b="0" dirty="0" smtClean="0"/>
              <a:t> </a:t>
            </a:r>
            <a:r>
              <a:rPr lang="en-US" altLang="zh-CN" sz="2000" b="0" dirty="0" smtClean="0"/>
              <a:t>Wang</a:t>
            </a:r>
          </a:p>
        </p:txBody>
      </p:sp>
      <p:sp>
        <p:nvSpPr>
          <p:cNvPr id="5" name="Title 4"/>
          <p:cNvSpPr>
            <a:spLocks noGrp="1"/>
          </p:cNvSpPr>
          <p:nvPr>
            <p:ph type="title"/>
          </p:nvPr>
        </p:nvSpPr>
        <p:spPr>
          <a:xfrm>
            <a:off x="1458646" y="1251645"/>
            <a:ext cx="6058505" cy="1360902"/>
          </a:xfrm>
        </p:spPr>
        <p:txBody>
          <a:bodyPr>
            <a:normAutofit/>
          </a:bodyPr>
          <a:lstStyle/>
          <a:p>
            <a:r>
              <a:rPr lang="en-US" sz="3600" b="1" dirty="0" smtClean="0">
                <a:latin typeface="Lucida Handwriting"/>
                <a:ea typeface="华文行楷"/>
                <a:cs typeface="Lucida Handwriting"/>
              </a:rPr>
              <a:t>Stage Report</a:t>
            </a:r>
            <a:endParaRPr lang="en-US" sz="3600" b="1" dirty="0">
              <a:latin typeface="Lucida Handwriting"/>
              <a:ea typeface="华文行楷"/>
              <a:cs typeface="Lucida Handwriting"/>
            </a:endParaRPr>
          </a:p>
        </p:txBody>
      </p:sp>
      <p:sp>
        <p:nvSpPr>
          <p:cNvPr id="2" name="文本占位符 1"/>
          <p:cNvSpPr>
            <a:spLocks noGrp="1"/>
          </p:cNvSpPr>
          <p:nvPr>
            <p:ph type="body" sz="quarter" idx="10"/>
          </p:nvPr>
        </p:nvSpPr>
        <p:spPr>
          <a:xfrm>
            <a:off x="304800" y="5163432"/>
            <a:ext cx="8534400" cy="533400"/>
          </a:xfrm>
        </p:spPr>
        <p:txBody>
          <a:bodyPr/>
          <a:lstStyle/>
          <a:p>
            <a:r>
              <a:rPr lang="en-US" altLang="zh-CN" dirty="0" smtClean="0"/>
              <a:t>Oct 11</a:t>
            </a:r>
            <a:r>
              <a:rPr lang="en-US" altLang="zh-CN" baseline="30000" dirty="0" smtClean="0"/>
              <a:t>th</a:t>
            </a:r>
            <a:r>
              <a:rPr lang="en-US" altLang="zh-CN" dirty="0" smtClean="0"/>
              <a:t> , 2018</a:t>
            </a:r>
            <a:endParaRPr lang="zh-CN" altLang="en-US" dirty="0"/>
          </a:p>
        </p:txBody>
      </p:sp>
      <p:grpSp>
        <p:nvGrpSpPr>
          <p:cNvPr id="7" name="组合 56"/>
          <p:cNvGrpSpPr/>
          <p:nvPr/>
        </p:nvGrpSpPr>
        <p:grpSpPr>
          <a:xfrm>
            <a:off x="304800" y="1266763"/>
            <a:ext cx="8684456" cy="2132707"/>
            <a:chOff x="697559" y="2853280"/>
            <a:chExt cx="5538644" cy="1333027"/>
          </a:xfrm>
        </p:grpSpPr>
        <p:sp>
          <p:nvSpPr>
            <p:cNvPr id="8" name="椭圆 7"/>
            <p:cNvSpPr>
              <a:spLocks noChangeAspect="1"/>
            </p:cNvSpPr>
            <p:nvPr/>
          </p:nvSpPr>
          <p:spPr>
            <a:xfrm>
              <a:off x="1916832" y="3867894"/>
              <a:ext cx="241776" cy="230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4813708" y="3960291"/>
              <a:ext cx="236996" cy="226016"/>
            </a:xfrm>
            <a:prstGeom prst="ellipse">
              <a:avLst/>
            </a:prstGeom>
            <a:solidFill>
              <a:srgbClr val="005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5611568" y="3794744"/>
              <a:ext cx="99644" cy="95027"/>
            </a:xfrm>
            <a:prstGeom prst="ellipse">
              <a:avLst/>
            </a:prstGeom>
            <a:solidFill>
              <a:srgbClr val="50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5822024" y="3701053"/>
              <a:ext cx="99644" cy="95027"/>
            </a:xfrm>
            <a:prstGeom prst="ellipse">
              <a:avLst/>
            </a:prstGeom>
            <a:solidFill>
              <a:srgbClr val="005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6136559" y="3820380"/>
              <a:ext cx="99644" cy="95027"/>
            </a:xfrm>
            <a:prstGeom prst="ellipse">
              <a:avLst/>
            </a:prstGeom>
            <a:solidFill>
              <a:srgbClr val="50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flipV="1">
              <a:off x="1433442" y="2853280"/>
              <a:ext cx="48354" cy="46114"/>
            </a:xfrm>
            <a:prstGeom prst="ellipse">
              <a:avLst/>
            </a:prstGeom>
            <a:solidFill>
              <a:srgbClr val="50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132982" y="3478603"/>
              <a:ext cx="99644" cy="950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697559" y="3518733"/>
              <a:ext cx="233213" cy="222408"/>
            </a:xfrm>
            <a:prstGeom prst="ellipse">
              <a:avLst/>
            </a:prstGeom>
            <a:solidFill>
              <a:srgbClr val="508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670472" y="225382"/>
            <a:ext cx="7495611" cy="584776"/>
          </a:xfrm>
          <a:prstGeom prst="rect">
            <a:avLst/>
          </a:prstGeom>
          <a:noFill/>
        </p:spPr>
        <p:txBody>
          <a:bodyPr wrap="square" rtlCol="0">
            <a:spAutoFit/>
          </a:bodyPr>
          <a:lstStyle/>
          <a:p>
            <a:pPr algn="ctr"/>
            <a:r>
              <a:rPr lang="en-US" altLang="zh-CN" sz="3200" b="1" dirty="0" smtClean="0">
                <a:solidFill>
                  <a:srgbClr val="000090"/>
                </a:solidFill>
                <a:latin typeface="Book Antiqua" panose="02040602050305030304" pitchFamily="18" charset="0"/>
              </a:rPr>
              <a:t>VE490</a:t>
            </a:r>
            <a:r>
              <a:rPr lang="en-US" altLang="zh-CN" sz="3200" b="1" dirty="0" smtClean="0">
                <a:solidFill>
                  <a:srgbClr val="C00000"/>
                </a:solidFill>
                <a:latin typeface="Book Antiqua" panose="02040602050305030304" pitchFamily="18" charset="0"/>
              </a:rPr>
              <a:t> INDOOR LOCALIZATION</a:t>
            </a:r>
            <a:endParaRPr lang="zh-CN" altLang="en-US" sz="3200" b="1" dirty="0">
              <a:solidFill>
                <a:srgbClr val="0070C0"/>
              </a:solidFill>
              <a:latin typeface="Book Antiqua" panose="02040602050305030304" pitchFamily="18" charset="0"/>
            </a:endParaRPr>
          </a:p>
        </p:txBody>
      </p:sp>
      <p:cxnSp>
        <p:nvCxnSpPr>
          <p:cNvPr id="17"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976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10</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715755"/>
            <a:ext cx="8715761" cy="2963889"/>
          </a:xfrm>
          <a:prstGeom prst="rect">
            <a:avLst/>
          </a:prstGeom>
          <a:noFill/>
        </p:spPr>
        <p:txBody>
          <a:bodyPr wrap="square" rtlCol="0">
            <a:spAutoFit/>
          </a:bodyPr>
          <a:lstStyle/>
          <a:p>
            <a:pPr algn="just">
              <a:lnSpc>
                <a:spcPct val="120000"/>
              </a:lnSpc>
            </a:pPr>
            <a:endParaRPr lang="en-US" altLang="zh-CN" dirty="0" smtClean="0">
              <a:latin typeface="Times New Roman"/>
              <a:cs typeface="Times New Roman"/>
            </a:endParaRPr>
          </a:p>
          <a:p>
            <a:pPr marL="342900" indent="-342900" algn="just">
              <a:lnSpc>
                <a:spcPct val="120000"/>
              </a:lnSpc>
              <a:buFont typeface="Arial"/>
              <a:buChar char="•"/>
            </a:pPr>
            <a:r>
              <a:rPr lang="en-US" altLang="zh-CN" dirty="0" smtClean="0">
                <a:solidFill>
                  <a:srgbClr val="000000"/>
                </a:solidFill>
                <a:latin typeface="Times New Roman"/>
                <a:cs typeface="Times New Roman"/>
              </a:rPr>
              <a:t>RSSI values collected from each </a:t>
            </a:r>
            <a:r>
              <a:rPr lang="en-US" altLang="zh-CN" b="1" dirty="0" smtClean="0">
                <a:solidFill>
                  <a:srgbClr val="000000"/>
                </a:solidFill>
                <a:latin typeface="Times New Roman"/>
                <a:cs typeface="Times New Roman"/>
              </a:rPr>
              <a:t>Access Point </a:t>
            </a:r>
            <a:r>
              <a:rPr lang="en-US" altLang="zh-CN" dirty="0" smtClean="0">
                <a:solidFill>
                  <a:srgbClr val="000000"/>
                </a:solidFill>
                <a:latin typeface="Times New Roman"/>
                <a:cs typeface="Times New Roman"/>
              </a:rPr>
              <a:t>form the fingerprinting features.</a:t>
            </a:r>
            <a:r>
              <a:rPr lang="en-US" altLang="zh-CN" b="1" dirty="0" smtClean="0">
                <a:solidFill>
                  <a:srgbClr val="000000"/>
                </a:solidFill>
                <a:latin typeface="Times New Roman"/>
                <a:cs typeface="Times New Roman"/>
              </a:rPr>
              <a:t> </a:t>
            </a:r>
          </a:p>
          <a:p>
            <a:pPr marL="342900" indent="-342900" algn="just">
              <a:lnSpc>
                <a:spcPct val="120000"/>
              </a:lnSpc>
              <a:buFont typeface="Arial"/>
              <a:buChar char="•"/>
            </a:pPr>
            <a:endParaRPr lang="en-US" altLang="zh-CN" b="1" dirty="0">
              <a:solidFill>
                <a:srgbClr val="000000"/>
              </a:solidFill>
              <a:latin typeface="Times New Roman"/>
              <a:cs typeface="Times New Roman"/>
            </a:endParaRPr>
          </a:p>
          <a:p>
            <a:pPr marL="342900" indent="-342900" algn="just">
              <a:lnSpc>
                <a:spcPct val="120000"/>
              </a:lnSpc>
              <a:buFont typeface="Arial"/>
              <a:buChar char="•"/>
            </a:pPr>
            <a:r>
              <a:rPr lang="en-US" altLang="zh-CN" dirty="0" smtClean="0">
                <a:solidFill>
                  <a:srgbClr val="000000"/>
                </a:solidFill>
                <a:latin typeface="Times New Roman"/>
                <a:cs typeface="Times New Roman"/>
              </a:rPr>
              <a:t>Input sent to </a:t>
            </a:r>
            <a:r>
              <a:rPr lang="en-US" altLang="zh-CN" b="1" dirty="0" smtClean="0">
                <a:solidFill>
                  <a:srgbClr val="000000"/>
                </a:solidFill>
                <a:latin typeface="Times New Roman"/>
                <a:cs typeface="Times New Roman"/>
              </a:rPr>
              <a:t>Stack </a:t>
            </a:r>
            <a:r>
              <a:rPr lang="en-US" altLang="zh-CN" b="1" dirty="0" err="1" smtClean="0">
                <a:solidFill>
                  <a:srgbClr val="000000"/>
                </a:solidFill>
                <a:latin typeface="Times New Roman"/>
                <a:cs typeface="Times New Roman"/>
              </a:rPr>
              <a:t>Autoencoder</a:t>
            </a:r>
            <a:r>
              <a:rPr lang="en-US" altLang="zh-CN" b="1" dirty="0" smtClean="0">
                <a:solidFill>
                  <a:srgbClr val="000000"/>
                </a:solidFill>
                <a:latin typeface="Times New Roman"/>
                <a:cs typeface="Times New Roman"/>
              </a:rPr>
              <a:t> (SAE) </a:t>
            </a:r>
            <a:r>
              <a:rPr lang="en-US" altLang="zh-CN" dirty="0" smtClean="0">
                <a:solidFill>
                  <a:srgbClr val="000000"/>
                </a:solidFill>
                <a:latin typeface="Times New Roman"/>
                <a:cs typeface="Times New Roman"/>
              </a:rPr>
              <a:t>first to grab the compact features.</a:t>
            </a:r>
            <a:endParaRPr lang="en-US" altLang="zh-CN" b="1" dirty="0">
              <a:solidFill>
                <a:srgbClr val="000000"/>
              </a:solidFill>
              <a:latin typeface="Times New Roman"/>
              <a:cs typeface="Times New Roman"/>
            </a:endParaRPr>
          </a:p>
          <a:p>
            <a:pPr algn="just">
              <a:lnSpc>
                <a:spcPct val="120000"/>
              </a:lnSpc>
            </a:pPr>
            <a:endParaRPr lang="en-US" altLang="zh-CN" sz="2400" dirty="0" smtClean="0">
              <a:solidFill>
                <a:srgbClr val="0000FF"/>
              </a:solidFill>
              <a:latin typeface="Times New Roman"/>
              <a:cs typeface="Times New Roman"/>
            </a:endParaRPr>
          </a:p>
          <a:p>
            <a:pPr algn="just">
              <a:lnSpc>
                <a:spcPct val="120000"/>
              </a:lnSpc>
            </a:pPr>
            <a:r>
              <a:rPr lang="en-US" altLang="zh-CN" dirty="0" smtClean="0">
                <a:latin typeface="Times New Roman"/>
                <a:cs typeface="Times New Roman"/>
              </a:rPr>
              <a:t>      </a:t>
            </a:r>
          </a:p>
          <a:p>
            <a:pPr algn="just">
              <a:lnSpc>
                <a:spcPct val="120000"/>
              </a:lnSpc>
            </a:pPr>
            <a:endParaRPr lang="en-US" altLang="zh-CN" sz="2400" dirty="0">
              <a:solidFill>
                <a:srgbClr val="3366FF"/>
              </a:solidFill>
              <a:latin typeface="Times New Roman"/>
              <a:cs typeface="Times New Roman"/>
            </a:endParaRPr>
          </a:p>
          <a:p>
            <a:pPr algn="just">
              <a:lnSpc>
                <a:spcPct val="120000"/>
              </a:lnSpc>
            </a:pPr>
            <a:r>
              <a:rPr lang="zh-CN" altLang="en-US" dirty="0" smtClean="0">
                <a:latin typeface="Times New Roman"/>
                <a:cs typeface="Times New Roman"/>
              </a:rPr>
              <a:t> </a:t>
            </a:r>
            <a:endParaRPr lang="en-US" altLang="zh-CN" dirty="0" smtClean="0">
              <a:latin typeface="Times New Roman"/>
              <a:cs typeface="Times New Roman"/>
            </a:endParaRPr>
          </a:p>
        </p:txBody>
      </p:sp>
      <p:pic>
        <p:nvPicPr>
          <p:cNvPr id="2" name="图片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9" y="2496306"/>
            <a:ext cx="2585326" cy="3398207"/>
          </a:xfrm>
          <a:prstGeom prst="rect">
            <a:avLst/>
          </a:prstGeom>
        </p:spPr>
      </p:pic>
      <p:pic>
        <p:nvPicPr>
          <p:cNvPr id="3" name="图片 2"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011" y="2266377"/>
            <a:ext cx="2434139" cy="3646545"/>
          </a:xfrm>
          <a:prstGeom prst="rect">
            <a:avLst/>
          </a:prstGeom>
        </p:spPr>
      </p:pic>
      <p:pic>
        <p:nvPicPr>
          <p:cNvPr id="4" name="图片 3" descr="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147" y="2357649"/>
            <a:ext cx="3096310" cy="3785202"/>
          </a:xfrm>
          <a:prstGeom prst="rect">
            <a:avLst/>
          </a:prstGeom>
        </p:spPr>
      </p:pic>
    </p:spTree>
    <p:extLst>
      <p:ext uri="{BB962C8B-B14F-4D97-AF65-F5344CB8AC3E}">
        <p14:creationId xmlns:p14="http://schemas.microsoft.com/office/powerpoint/2010/main" val="256408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11</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715755"/>
            <a:ext cx="8715761" cy="2299091"/>
          </a:xfrm>
          <a:prstGeom prst="rect">
            <a:avLst/>
          </a:prstGeom>
          <a:noFill/>
        </p:spPr>
        <p:txBody>
          <a:bodyPr wrap="square" rtlCol="0">
            <a:spAutoFit/>
          </a:bodyPr>
          <a:lstStyle/>
          <a:p>
            <a:pPr algn="just">
              <a:lnSpc>
                <a:spcPct val="120000"/>
              </a:lnSpc>
            </a:pPr>
            <a:endParaRPr lang="en-US" altLang="zh-CN" dirty="0" smtClean="0">
              <a:latin typeface="Times New Roman"/>
              <a:cs typeface="Times New Roman"/>
            </a:endParaRPr>
          </a:p>
          <a:p>
            <a:pPr marL="342900" indent="-342900" algn="just">
              <a:lnSpc>
                <a:spcPct val="120000"/>
              </a:lnSpc>
              <a:buFont typeface="Arial"/>
              <a:buChar char="•"/>
            </a:pPr>
            <a:r>
              <a:rPr lang="en-US" altLang="zh-CN" sz="2400" dirty="0" smtClean="0">
                <a:solidFill>
                  <a:srgbClr val="000000"/>
                </a:solidFill>
                <a:latin typeface="Times New Roman"/>
                <a:cs typeface="Times New Roman"/>
              </a:rPr>
              <a:t>The encoded features are then sent into a </a:t>
            </a:r>
            <a:r>
              <a:rPr lang="en-US" altLang="zh-CN" sz="2400" b="1" dirty="0" smtClean="0">
                <a:solidFill>
                  <a:srgbClr val="000000"/>
                </a:solidFill>
                <a:latin typeface="Times New Roman"/>
                <a:cs typeface="Times New Roman"/>
              </a:rPr>
              <a:t>classifier</a:t>
            </a:r>
            <a:r>
              <a:rPr lang="en-US" altLang="zh-CN" sz="2400" dirty="0" smtClean="0">
                <a:solidFill>
                  <a:srgbClr val="000000"/>
                </a:solidFill>
                <a:latin typeface="Times New Roman"/>
                <a:cs typeface="Times New Roman"/>
              </a:rPr>
              <a:t> for training.</a:t>
            </a:r>
            <a:endParaRPr lang="en-US" altLang="zh-CN" sz="2400" b="1" dirty="0" smtClean="0">
              <a:solidFill>
                <a:srgbClr val="000000"/>
              </a:solidFill>
              <a:latin typeface="Times New Roman"/>
              <a:cs typeface="Times New Roman"/>
            </a:endParaRPr>
          </a:p>
          <a:p>
            <a:pPr marL="342900" indent="-342900" algn="just">
              <a:lnSpc>
                <a:spcPct val="120000"/>
              </a:lnSpc>
              <a:buFont typeface="Arial"/>
              <a:buChar char="•"/>
            </a:pPr>
            <a:endParaRPr lang="en-US" altLang="zh-CN" b="1" dirty="0">
              <a:solidFill>
                <a:srgbClr val="000000"/>
              </a:solidFill>
              <a:latin typeface="Times New Roman"/>
              <a:cs typeface="Times New Roman"/>
            </a:endParaRPr>
          </a:p>
          <a:p>
            <a:pPr algn="just">
              <a:lnSpc>
                <a:spcPct val="120000"/>
              </a:lnSpc>
            </a:pPr>
            <a:r>
              <a:rPr lang="en-US" altLang="zh-CN" dirty="0" smtClean="0">
                <a:latin typeface="Times New Roman"/>
                <a:cs typeface="Times New Roman"/>
              </a:rPr>
              <a:t>      </a:t>
            </a:r>
          </a:p>
          <a:p>
            <a:pPr algn="just">
              <a:lnSpc>
                <a:spcPct val="120000"/>
              </a:lnSpc>
            </a:pPr>
            <a:endParaRPr lang="en-US" altLang="zh-CN" sz="2400" dirty="0">
              <a:solidFill>
                <a:srgbClr val="3366FF"/>
              </a:solidFill>
              <a:latin typeface="Times New Roman"/>
              <a:cs typeface="Times New Roman"/>
            </a:endParaRPr>
          </a:p>
          <a:p>
            <a:pPr algn="just">
              <a:lnSpc>
                <a:spcPct val="120000"/>
              </a:lnSpc>
            </a:pPr>
            <a:r>
              <a:rPr lang="zh-CN" altLang="en-US" dirty="0" smtClean="0">
                <a:latin typeface="Times New Roman"/>
                <a:cs typeface="Times New Roman"/>
              </a:rPr>
              <a:t> </a:t>
            </a:r>
            <a:endParaRPr lang="en-US" altLang="zh-CN" dirty="0" smtClean="0">
              <a:latin typeface="Times New Roman"/>
              <a:cs typeface="Times New Roman"/>
            </a:endParaRPr>
          </a:p>
        </p:txBody>
      </p:sp>
      <p:pic>
        <p:nvPicPr>
          <p:cNvPr id="5" name="图片 4" descr="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61" y="1897502"/>
            <a:ext cx="6769575" cy="3664443"/>
          </a:xfrm>
          <a:prstGeom prst="rect">
            <a:avLst/>
          </a:prstGeom>
        </p:spPr>
      </p:pic>
    </p:spTree>
    <p:extLst>
      <p:ext uri="{BB962C8B-B14F-4D97-AF65-F5344CB8AC3E}">
        <p14:creationId xmlns:p14="http://schemas.microsoft.com/office/powerpoint/2010/main" val="178631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12</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6" name="文本框 5"/>
          <p:cNvSpPr txBox="1"/>
          <p:nvPr/>
        </p:nvSpPr>
        <p:spPr>
          <a:xfrm>
            <a:off x="218952" y="1182461"/>
            <a:ext cx="5714658" cy="1754327"/>
          </a:xfrm>
          <a:prstGeom prst="rect">
            <a:avLst/>
          </a:prstGeom>
          <a:noFill/>
        </p:spPr>
        <p:txBody>
          <a:bodyPr wrap="square" rtlCol="0">
            <a:spAutoFit/>
          </a:bodyPr>
          <a:lstStyle/>
          <a:p>
            <a:pPr marL="285750" indent="-285750">
              <a:buFont typeface="Arial"/>
              <a:buChar char="•"/>
            </a:pPr>
            <a:r>
              <a:rPr kumimoji="1" lang="en-US" altLang="zh-CN" b="1" dirty="0" smtClean="0">
                <a:latin typeface="Times New Roman"/>
                <a:cs typeface="Times New Roman"/>
              </a:rPr>
              <a:t>One-</a:t>
            </a:r>
            <a:r>
              <a:rPr kumimoji="1" lang="en-US" altLang="zh-CN" b="1" dirty="0">
                <a:latin typeface="Times New Roman"/>
                <a:cs typeface="Times New Roman"/>
              </a:rPr>
              <a:t>H</a:t>
            </a:r>
            <a:r>
              <a:rPr kumimoji="1" lang="en-US" altLang="zh-CN" b="1" dirty="0" smtClean="0">
                <a:latin typeface="Times New Roman"/>
                <a:cs typeface="Times New Roman"/>
              </a:rPr>
              <a:t>ot </a:t>
            </a:r>
            <a:r>
              <a:rPr kumimoji="1" lang="en-US" altLang="zh-CN" b="1" dirty="0">
                <a:latin typeface="Times New Roman"/>
                <a:cs typeface="Times New Roman"/>
              </a:rPr>
              <a:t>C</a:t>
            </a:r>
            <a:r>
              <a:rPr kumimoji="1" lang="en-US" altLang="zh-CN" b="1" dirty="0" smtClean="0">
                <a:latin typeface="Times New Roman"/>
                <a:cs typeface="Times New Roman"/>
              </a:rPr>
              <a:t>oding </a:t>
            </a:r>
            <a:r>
              <a:rPr kumimoji="1" lang="en-US" altLang="zh-CN" dirty="0" smtClean="0">
                <a:latin typeface="Times New Roman"/>
                <a:cs typeface="Times New Roman"/>
              </a:rPr>
              <a:t>of the location</a:t>
            </a:r>
          </a:p>
          <a:p>
            <a:pPr marL="285750" indent="-285750">
              <a:buFont typeface="Arial"/>
              <a:buChar char="•"/>
            </a:pPr>
            <a:endParaRPr kumimoji="1" lang="en-US" altLang="zh-CN" dirty="0">
              <a:latin typeface="Times New Roman"/>
              <a:cs typeface="Times New Roman"/>
            </a:endParaRPr>
          </a:p>
          <a:p>
            <a:r>
              <a:rPr kumimoji="1" lang="en-US" altLang="zh-CN" dirty="0" smtClean="0">
                <a:latin typeface="Times New Roman"/>
                <a:cs typeface="Times New Roman"/>
              </a:rPr>
              <a:t>     -&gt; reduce the number of outputs (reference locations)</a:t>
            </a:r>
          </a:p>
          <a:p>
            <a:endParaRPr kumimoji="1" lang="en-US" altLang="zh-CN" dirty="0" smtClean="0">
              <a:latin typeface="Times New Roman"/>
              <a:cs typeface="Times New Roman"/>
            </a:endParaRPr>
          </a:p>
          <a:p>
            <a:r>
              <a:rPr kumimoji="1" lang="en-US" altLang="zh-CN" dirty="0">
                <a:latin typeface="Times New Roman"/>
                <a:cs typeface="Times New Roman"/>
              </a:rPr>
              <a:t> </a:t>
            </a:r>
            <a:r>
              <a:rPr kumimoji="1" lang="en-US" altLang="zh-CN" dirty="0" smtClean="0">
                <a:latin typeface="Times New Roman"/>
                <a:cs typeface="Times New Roman"/>
              </a:rPr>
              <a:t>    -&gt; explore the hierarchical connections between  	  </a:t>
            </a:r>
          </a:p>
          <a:p>
            <a:r>
              <a:rPr kumimoji="1" lang="en-US" altLang="zh-CN" dirty="0">
                <a:latin typeface="Times New Roman"/>
                <a:cs typeface="Times New Roman"/>
              </a:rPr>
              <a:t> </a:t>
            </a:r>
            <a:r>
              <a:rPr kumimoji="1" lang="en-US" altLang="zh-CN" dirty="0" smtClean="0">
                <a:latin typeface="Times New Roman"/>
                <a:cs typeface="Times New Roman"/>
              </a:rPr>
              <a:t>        building, floor and plane coordinates</a:t>
            </a:r>
            <a:endParaRPr kumimoji="1" lang="zh-CN" altLang="en-US" dirty="0">
              <a:latin typeface="Times New Roman"/>
              <a:cs typeface="Times New Roman"/>
            </a:endParaRPr>
          </a:p>
        </p:txBody>
      </p:sp>
      <p:pic>
        <p:nvPicPr>
          <p:cNvPr id="2" name="图片 1" descr="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40" y="3108543"/>
            <a:ext cx="5440966" cy="2957839"/>
          </a:xfrm>
          <a:prstGeom prst="rect">
            <a:avLst/>
          </a:prstGeom>
        </p:spPr>
      </p:pic>
      <p:pic>
        <p:nvPicPr>
          <p:cNvPr id="3" name="图片 2" descr="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1805738"/>
            <a:ext cx="3530600" cy="1905000"/>
          </a:xfrm>
          <a:prstGeom prst="rect">
            <a:avLst/>
          </a:prstGeom>
        </p:spPr>
      </p:pic>
      <p:pic>
        <p:nvPicPr>
          <p:cNvPr id="4" name="图片 3" descr="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520" y="4897405"/>
            <a:ext cx="3604480" cy="901120"/>
          </a:xfrm>
          <a:prstGeom prst="rect">
            <a:avLst/>
          </a:prstGeom>
        </p:spPr>
      </p:pic>
      <p:cxnSp>
        <p:nvCxnSpPr>
          <p:cNvPr id="13" name="直线箭头连接符 12"/>
          <p:cNvCxnSpPr/>
          <p:nvPr/>
        </p:nvCxnSpPr>
        <p:spPr>
          <a:xfrm>
            <a:off x="7137849" y="3514537"/>
            <a:ext cx="10947" cy="1259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59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13</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6" name="文本框 5"/>
          <p:cNvSpPr txBox="1"/>
          <p:nvPr/>
        </p:nvSpPr>
        <p:spPr>
          <a:xfrm>
            <a:off x="218951" y="1182460"/>
            <a:ext cx="8571987" cy="3970318"/>
          </a:xfrm>
          <a:prstGeom prst="rect">
            <a:avLst/>
          </a:prstGeom>
          <a:noFill/>
        </p:spPr>
        <p:txBody>
          <a:bodyPr wrap="square" rtlCol="0">
            <a:spAutoFit/>
          </a:bodyPr>
          <a:lstStyle/>
          <a:p>
            <a:pPr marL="285750" indent="-285750">
              <a:buFont typeface="Arial"/>
              <a:buChar char="•"/>
            </a:pPr>
            <a:r>
              <a:rPr kumimoji="1" lang="en-US" altLang="zh-CN" sz="2800" b="1" dirty="0" smtClean="0">
                <a:latin typeface="Times New Roman"/>
                <a:cs typeface="Times New Roman"/>
              </a:rPr>
              <a:t>Estimation </a:t>
            </a:r>
            <a:r>
              <a:rPr kumimoji="1" lang="en-US" altLang="zh-CN" sz="2800" dirty="0" smtClean="0">
                <a:latin typeface="Times New Roman"/>
                <a:cs typeface="Times New Roman"/>
              </a:rPr>
              <a:t>of </a:t>
            </a:r>
            <a:r>
              <a:rPr kumimoji="1" lang="en-US" altLang="zh-CN" sz="2800" dirty="0" smtClean="0">
                <a:latin typeface="Times New Roman"/>
                <a:cs typeface="Times New Roman"/>
              </a:rPr>
              <a:t>the </a:t>
            </a:r>
            <a:r>
              <a:rPr kumimoji="1" lang="en-US" altLang="zh-CN" sz="2800" dirty="0" smtClean="0">
                <a:latin typeface="Times New Roman"/>
                <a:cs typeface="Times New Roman"/>
              </a:rPr>
              <a:t>location from the output label</a:t>
            </a:r>
          </a:p>
          <a:p>
            <a:endParaRPr kumimoji="1" lang="en-US" altLang="zh-CN" sz="2800" dirty="0" smtClean="0">
              <a:latin typeface="Times New Roman"/>
              <a:cs typeface="Times New Roman"/>
            </a:endParaRPr>
          </a:p>
          <a:p>
            <a:r>
              <a:rPr kumimoji="1" lang="en-US" altLang="zh-CN" sz="2800" dirty="0">
                <a:latin typeface="Times New Roman"/>
                <a:cs typeface="Times New Roman"/>
              </a:rPr>
              <a:t> </a:t>
            </a:r>
            <a:r>
              <a:rPr kumimoji="1" lang="en-US" altLang="zh-CN" sz="2800" dirty="0" smtClean="0">
                <a:latin typeface="Times New Roman"/>
                <a:cs typeface="Times New Roman"/>
              </a:rPr>
              <a:t>    </a:t>
            </a:r>
            <a:r>
              <a:rPr lang="en-US" altLang="zh-CN" sz="2800" dirty="0" smtClean="0">
                <a:latin typeface="Times New Roman"/>
                <a:cs typeface="Times New Roman"/>
              </a:rPr>
              <a:t>Estimate </a:t>
            </a:r>
            <a:r>
              <a:rPr lang="en-US" altLang="zh-CN" sz="2800" dirty="0">
                <a:latin typeface="Times New Roman"/>
                <a:cs typeface="Times New Roman"/>
              </a:rPr>
              <a:t>the </a:t>
            </a:r>
            <a:r>
              <a:rPr lang="en-US" altLang="zh-CN" sz="2800" u="sng" dirty="0">
                <a:latin typeface="Times New Roman"/>
                <a:cs typeface="Times New Roman"/>
              </a:rPr>
              <a:t>building</a:t>
            </a:r>
            <a:r>
              <a:rPr lang="en-US" altLang="zh-CN" sz="2800" dirty="0">
                <a:latin typeface="Times New Roman"/>
                <a:cs typeface="Times New Roman"/>
              </a:rPr>
              <a:t> and the </a:t>
            </a:r>
            <a:r>
              <a:rPr lang="en-US" altLang="zh-CN" sz="2800" u="sng" dirty="0">
                <a:latin typeface="Times New Roman"/>
                <a:cs typeface="Times New Roman"/>
              </a:rPr>
              <a:t>floor</a:t>
            </a:r>
            <a:r>
              <a:rPr lang="en-US" altLang="zh-CN" sz="2800" dirty="0">
                <a:latin typeface="Times New Roman"/>
                <a:cs typeface="Times New Roman"/>
              </a:rPr>
              <a:t> of a location as the </a:t>
            </a:r>
            <a:r>
              <a:rPr lang="en-US" altLang="zh-CN" sz="2800" dirty="0" smtClean="0">
                <a:latin typeface="Times New Roman"/>
                <a:cs typeface="Times New Roman"/>
              </a:rPr>
              <a:t>  </a:t>
            </a:r>
          </a:p>
          <a:p>
            <a:r>
              <a:rPr lang="en-US" altLang="zh-CN" sz="2800" dirty="0">
                <a:latin typeface="Times New Roman"/>
                <a:cs typeface="Times New Roman"/>
              </a:rPr>
              <a:t> </a:t>
            </a:r>
            <a:r>
              <a:rPr lang="en-US" altLang="zh-CN" sz="2800" dirty="0" smtClean="0">
                <a:latin typeface="Times New Roman"/>
                <a:cs typeface="Times New Roman"/>
              </a:rPr>
              <a:t>    index </a:t>
            </a:r>
            <a:r>
              <a:rPr lang="en-US" altLang="zh-CN" sz="2800" dirty="0">
                <a:latin typeface="Times New Roman"/>
                <a:cs typeface="Times New Roman"/>
              </a:rPr>
              <a:t>of a maximum value of the </a:t>
            </a:r>
            <a:r>
              <a:rPr lang="en-US" altLang="zh-CN" sz="2800" dirty="0" smtClean="0">
                <a:latin typeface="Times New Roman"/>
                <a:cs typeface="Times New Roman"/>
              </a:rPr>
              <a:t>    </a:t>
            </a:r>
          </a:p>
          <a:p>
            <a:r>
              <a:rPr lang="en-US" altLang="zh-CN" sz="2800" dirty="0" smtClean="0">
                <a:latin typeface="Times New Roman"/>
                <a:cs typeface="Times New Roman"/>
              </a:rPr>
              <a:t>     corresponding </a:t>
            </a:r>
            <a:r>
              <a:rPr lang="en-US" altLang="zh-CN" sz="2800" dirty="0">
                <a:latin typeface="Times New Roman"/>
                <a:cs typeface="Times New Roman"/>
              </a:rPr>
              <a:t>vector through the </a:t>
            </a:r>
            <a:r>
              <a:rPr lang="en-US" altLang="zh-CN" sz="2800" dirty="0" smtClean="0">
                <a:latin typeface="Times New Roman"/>
                <a:cs typeface="Times New Roman"/>
              </a:rPr>
              <a:t>ARGMAX function</a:t>
            </a:r>
            <a:r>
              <a:rPr lang="en-US" altLang="zh-CN" sz="2800" dirty="0">
                <a:latin typeface="Times New Roman"/>
                <a:cs typeface="Times New Roman"/>
              </a:rPr>
              <a:t>. </a:t>
            </a:r>
            <a:endParaRPr lang="en-US" altLang="zh-CN" sz="2800" dirty="0" smtClean="0">
              <a:latin typeface="Times New Roman"/>
              <a:cs typeface="Times New Roman"/>
            </a:endParaRPr>
          </a:p>
          <a:p>
            <a:endParaRPr lang="en-US" altLang="zh-CN" sz="2800" dirty="0" smtClean="0">
              <a:latin typeface="Times New Roman"/>
              <a:cs typeface="Times New Roman"/>
            </a:endParaRPr>
          </a:p>
          <a:p>
            <a:endParaRPr lang="en-US" altLang="zh-CN" sz="2800" dirty="0">
              <a:latin typeface="Times New Roman"/>
              <a:cs typeface="Times New Roman"/>
            </a:endParaRPr>
          </a:p>
          <a:p>
            <a:r>
              <a:rPr lang="en-US" altLang="zh-CN" sz="2800" dirty="0">
                <a:latin typeface="Times New Roman"/>
                <a:cs typeface="Times New Roman"/>
              </a:rPr>
              <a:t> </a:t>
            </a:r>
            <a:r>
              <a:rPr lang="en-US" altLang="zh-CN" sz="2800" dirty="0" smtClean="0">
                <a:latin typeface="Times New Roman"/>
                <a:cs typeface="Times New Roman"/>
              </a:rPr>
              <a:t>    Estimate the </a:t>
            </a:r>
            <a:r>
              <a:rPr lang="en-US" altLang="zh-CN" sz="2800" u="sng" dirty="0" smtClean="0">
                <a:latin typeface="Times New Roman"/>
                <a:cs typeface="Times New Roman"/>
              </a:rPr>
              <a:t>plane coordinates</a:t>
            </a:r>
            <a:r>
              <a:rPr lang="en-US" altLang="zh-CN" sz="2800" dirty="0" smtClean="0">
                <a:latin typeface="Times New Roman"/>
                <a:cs typeface="Times New Roman"/>
              </a:rPr>
              <a:t> of a location according </a:t>
            </a:r>
          </a:p>
          <a:p>
            <a:r>
              <a:rPr lang="en-US" altLang="zh-CN" sz="2800" dirty="0">
                <a:latin typeface="Times New Roman"/>
                <a:cs typeface="Times New Roman"/>
              </a:rPr>
              <a:t> </a:t>
            </a:r>
            <a:r>
              <a:rPr lang="en-US" altLang="zh-CN" sz="2800" dirty="0" smtClean="0">
                <a:latin typeface="Times New Roman"/>
                <a:cs typeface="Times New Roman"/>
              </a:rPr>
              <a:t>    to the following algorithm.</a:t>
            </a:r>
            <a:endParaRPr lang="en-US" altLang="zh-CN" dirty="0">
              <a:latin typeface="Times New Roman"/>
              <a:cs typeface="Times New Roman"/>
            </a:endParaRPr>
          </a:p>
        </p:txBody>
      </p:sp>
    </p:spTree>
    <p:extLst>
      <p:ext uri="{BB962C8B-B14F-4D97-AF65-F5344CB8AC3E}">
        <p14:creationId xmlns:p14="http://schemas.microsoft.com/office/powerpoint/2010/main" val="321357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14</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12" name="图片 11" descr="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790" y="1058287"/>
            <a:ext cx="4795058" cy="5687933"/>
          </a:xfrm>
          <a:prstGeom prst="rect">
            <a:avLst/>
          </a:prstGeom>
        </p:spPr>
      </p:pic>
    </p:spTree>
    <p:extLst>
      <p:ext uri="{BB962C8B-B14F-4D97-AF65-F5344CB8AC3E}">
        <p14:creationId xmlns:p14="http://schemas.microsoft.com/office/powerpoint/2010/main" val="306889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15</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Result</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2" name="图片 1" descr="res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082" y="1105819"/>
            <a:ext cx="6734048" cy="5421322"/>
          </a:xfrm>
          <a:prstGeom prst="rect">
            <a:avLst/>
          </a:prstGeom>
        </p:spPr>
      </p:pic>
    </p:spTree>
    <p:extLst>
      <p:ext uri="{BB962C8B-B14F-4D97-AF65-F5344CB8AC3E}">
        <p14:creationId xmlns:p14="http://schemas.microsoft.com/office/powerpoint/2010/main" val="306889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16</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Issues &amp; Problems</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218951" y="1357644"/>
            <a:ext cx="8571987" cy="5109091"/>
          </a:xfrm>
          <a:prstGeom prst="rect">
            <a:avLst/>
          </a:prstGeom>
          <a:noFill/>
        </p:spPr>
        <p:txBody>
          <a:bodyPr wrap="square" rtlCol="0">
            <a:spAutoFit/>
          </a:bodyPr>
          <a:lstStyle/>
          <a:p>
            <a:pPr marL="285750" indent="-285750">
              <a:buFont typeface="Arial"/>
              <a:buChar char="•"/>
            </a:pPr>
            <a:r>
              <a:rPr kumimoji="1" lang="en-US" altLang="zh-CN" sz="2400" b="1" dirty="0" smtClean="0">
                <a:latin typeface="Times New Roman"/>
                <a:cs typeface="Times New Roman"/>
              </a:rPr>
              <a:t>Innovative points:</a:t>
            </a:r>
          </a:p>
          <a:p>
            <a:r>
              <a:rPr kumimoji="1" lang="en-US" altLang="zh-CN" sz="2800" dirty="0" smtClean="0">
                <a:latin typeface="Times New Roman"/>
                <a:cs typeface="Times New Roman"/>
              </a:rPr>
              <a:t>    </a:t>
            </a:r>
            <a:r>
              <a:rPr kumimoji="1" lang="en-US" altLang="zh-CN" dirty="0" smtClean="0">
                <a:latin typeface="Times New Roman"/>
                <a:cs typeface="Times New Roman"/>
              </a:rPr>
              <a:t>-&gt;  </a:t>
            </a:r>
            <a:r>
              <a:rPr lang="en-US" altLang="zh-CN" dirty="0">
                <a:latin typeface="Times New Roman"/>
                <a:cs typeface="Times New Roman"/>
              </a:rPr>
              <a:t>better exploit the hierarchical </a:t>
            </a:r>
            <a:r>
              <a:rPr lang="en-US" altLang="zh-CN" dirty="0" smtClean="0">
                <a:latin typeface="Times New Roman"/>
                <a:cs typeface="Times New Roman"/>
              </a:rPr>
              <a:t>nature of huge buildings.</a:t>
            </a:r>
          </a:p>
          <a:p>
            <a:r>
              <a:rPr lang="en-US" altLang="zh-CN" dirty="0">
                <a:latin typeface="Times New Roman"/>
                <a:cs typeface="Times New Roman"/>
              </a:rPr>
              <a:t> </a:t>
            </a:r>
            <a:r>
              <a:rPr lang="en-US" altLang="zh-CN" dirty="0" smtClean="0">
                <a:latin typeface="Times New Roman"/>
                <a:cs typeface="Times New Roman"/>
              </a:rPr>
              <a:t>     -&gt;  </a:t>
            </a:r>
            <a:r>
              <a:rPr lang="en-US" altLang="zh-CN" dirty="0">
                <a:latin typeface="Times New Roman"/>
                <a:cs typeface="Times New Roman"/>
              </a:rPr>
              <a:t>open a door for a future secure and energy-efficient indoor localization solution </a:t>
            </a:r>
            <a:r>
              <a:rPr lang="en-US" altLang="zh-CN" dirty="0" smtClean="0">
                <a:latin typeface="Times New Roman"/>
                <a:cs typeface="Times New Roman"/>
              </a:rPr>
              <a:t> 	   	    exclusively </a:t>
            </a:r>
            <a:r>
              <a:rPr lang="en-US" altLang="zh-CN" dirty="0">
                <a:latin typeface="Times New Roman"/>
                <a:cs typeface="Times New Roman"/>
              </a:rPr>
              <a:t>running on mobile devices </a:t>
            </a:r>
            <a:r>
              <a:rPr lang="en-US" altLang="zh-CN" dirty="0" smtClean="0">
                <a:latin typeface="Times New Roman"/>
                <a:cs typeface="Times New Roman"/>
              </a:rPr>
              <a:t>without </a:t>
            </a:r>
            <a:r>
              <a:rPr lang="en-US" altLang="zh-CN" dirty="0">
                <a:latin typeface="Times New Roman"/>
                <a:cs typeface="Times New Roman"/>
              </a:rPr>
              <a:t>exchanging any data with the </a:t>
            </a:r>
            <a:r>
              <a:rPr lang="en-US" altLang="zh-CN" dirty="0" smtClean="0">
                <a:latin typeface="Times New Roman"/>
                <a:cs typeface="Times New Roman"/>
              </a:rPr>
              <a:t>server.</a:t>
            </a:r>
            <a:endParaRPr lang="en-US" altLang="zh-CN" dirty="0">
              <a:latin typeface="Times New Roman"/>
              <a:cs typeface="Times New Roman"/>
            </a:endParaRPr>
          </a:p>
          <a:p>
            <a:endParaRPr kumimoji="1" lang="en-US" altLang="zh-CN" sz="2800" dirty="0">
              <a:latin typeface="Times New Roman"/>
              <a:cs typeface="Times New Roman"/>
            </a:endParaRPr>
          </a:p>
          <a:p>
            <a:pPr marL="285750" indent="-285750">
              <a:buFont typeface="Arial"/>
              <a:buChar char="•"/>
            </a:pPr>
            <a:r>
              <a:rPr lang="en-US" altLang="zh-CN" sz="2400" b="1" dirty="0" smtClean="0">
                <a:latin typeface="Times New Roman"/>
                <a:cs typeface="Times New Roman"/>
              </a:rPr>
              <a:t>More to be explored</a:t>
            </a:r>
            <a:r>
              <a:rPr lang="en-US" altLang="zh-CN" sz="2400" dirty="0" smtClean="0">
                <a:latin typeface="Times New Roman"/>
                <a:cs typeface="Times New Roman"/>
              </a:rPr>
              <a:t>:</a:t>
            </a:r>
            <a:endParaRPr lang="en-US" altLang="zh-CN" dirty="0" smtClean="0">
              <a:latin typeface="Times New Roman"/>
              <a:cs typeface="Times New Roman"/>
            </a:endParaRPr>
          </a:p>
          <a:p>
            <a:r>
              <a:rPr lang="en-US" altLang="zh-CN" sz="2400" dirty="0">
                <a:latin typeface="Times New Roman"/>
                <a:cs typeface="Times New Roman"/>
              </a:rPr>
              <a:t> </a:t>
            </a:r>
            <a:r>
              <a:rPr lang="en-US" altLang="zh-CN" sz="2400" dirty="0" smtClean="0">
                <a:latin typeface="Times New Roman"/>
                <a:cs typeface="Times New Roman"/>
              </a:rPr>
              <a:t>    </a:t>
            </a:r>
            <a:r>
              <a:rPr lang="en-US" altLang="zh-CN" dirty="0" smtClean="0">
                <a:latin typeface="Times New Roman"/>
                <a:cs typeface="Times New Roman"/>
              </a:rPr>
              <a:t>-&gt;  further </a:t>
            </a:r>
            <a:r>
              <a:rPr lang="en-US" altLang="zh-CN" dirty="0">
                <a:latin typeface="Times New Roman"/>
                <a:cs typeface="Times New Roman"/>
              </a:rPr>
              <a:t>optimization of the performance through DNN parameter tuning and </a:t>
            </a:r>
            <a:r>
              <a:rPr lang="en-US" altLang="zh-CN" dirty="0" smtClean="0">
                <a:latin typeface="Times New Roman"/>
                <a:cs typeface="Times New Roman"/>
              </a:rPr>
              <a:t>the  	      	    investigation </a:t>
            </a:r>
            <a:r>
              <a:rPr lang="en-US" altLang="zh-CN" dirty="0">
                <a:latin typeface="Times New Roman"/>
                <a:cs typeface="Times New Roman"/>
              </a:rPr>
              <a:t>of the performance and complexity tradeoff. </a:t>
            </a:r>
            <a:endParaRPr lang="en-US" altLang="zh-CN" dirty="0" smtClean="0">
              <a:latin typeface="Times New Roman"/>
              <a:cs typeface="Times New Roman"/>
            </a:endParaRPr>
          </a:p>
          <a:p>
            <a:r>
              <a:rPr lang="en-US" altLang="zh-CN" dirty="0">
                <a:latin typeface="Times New Roman"/>
                <a:cs typeface="Times New Roman"/>
              </a:rPr>
              <a:t> </a:t>
            </a:r>
            <a:r>
              <a:rPr lang="en-US" altLang="zh-CN" dirty="0" smtClean="0">
                <a:latin typeface="Times New Roman"/>
                <a:cs typeface="Times New Roman"/>
              </a:rPr>
              <a:t>      -&gt;  no </a:t>
            </a:r>
            <a:r>
              <a:rPr lang="en-US" altLang="zh-CN" dirty="0">
                <a:latin typeface="Times New Roman"/>
                <a:cs typeface="Times New Roman"/>
              </a:rPr>
              <a:t>direct match between the cost function used in DNN </a:t>
            </a:r>
            <a:r>
              <a:rPr lang="en-US" altLang="zh-CN" dirty="0" smtClean="0">
                <a:latin typeface="Times New Roman"/>
                <a:cs typeface="Times New Roman"/>
              </a:rPr>
              <a:t>training</a:t>
            </a:r>
            <a:r>
              <a:rPr lang="en-US" altLang="zh-CN" dirty="0">
                <a:latin typeface="Times New Roman"/>
                <a:cs typeface="Times New Roman"/>
              </a:rPr>
              <a:t>/</a:t>
            </a:r>
            <a:r>
              <a:rPr lang="en-US" altLang="zh-CN" dirty="0" smtClean="0">
                <a:latin typeface="Times New Roman"/>
                <a:cs typeface="Times New Roman"/>
              </a:rPr>
              <a:t>validation </a:t>
            </a:r>
            <a:r>
              <a:rPr lang="en-US" altLang="zh-CN" dirty="0">
                <a:latin typeface="Times New Roman"/>
                <a:cs typeface="Times New Roman"/>
              </a:rPr>
              <a:t>and the </a:t>
            </a:r>
            <a:r>
              <a:rPr lang="en-US" altLang="zh-CN" dirty="0" smtClean="0">
                <a:latin typeface="Times New Roman"/>
                <a:cs typeface="Times New Roman"/>
              </a:rPr>
              <a:t>	     actual </a:t>
            </a:r>
            <a:r>
              <a:rPr lang="en-US" altLang="zh-CN" dirty="0">
                <a:latin typeface="Times New Roman"/>
                <a:cs typeface="Times New Roman"/>
              </a:rPr>
              <a:t>performance in the final evaluation for </a:t>
            </a:r>
            <a:r>
              <a:rPr lang="en-US" altLang="zh-CN" dirty="0" smtClean="0">
                <a:latin typeface="Times New Roman"/>
                <a:cs typeface="Times New Roman"/>
              </a:rPr>
              <a:t>building/floor detection </a:t>
            </a:r>
            <a:r>
              <a:rPr lang="en-US" altLang="zh-CN" dirty="0">
                <a:latin typeface="Times New Roman"/>
                <a:cs typeface="Times New Roman"/>
              </a:rPr>
              <a:t>and the </a:t>
            </a:r>
            <a:r>
              <a:rPr lang="en-US" altLang="zh-CN" dirty="0" smtClean="0">
                <a:latin typeface="Times New Roman"/>
                <a:cs typeface="Times New Roman"/>
              </a:rPr>
              <a:t>   	   	     location coordinates estimation. </a:t>
            </a:r>
          </a:p>
          <a:p>
            <a:r>
              <a:rPr lang="en-US" altLang="zh-CN" dirty="0">
                <a:latin typeface="Times New Roman"/>
                <a:cs typeface="Times New Roman"/>
              </a:rPr>
              <a:t> </a:t>
            </a:r>
            <a:r>
              <a:rPr lang="en-US" altLang="zh-CN" dirty="0" smtClean="0">
                <a:latin typeface="Times New Roman"/>
                <a:cs typeface="Times New Roman"/>
              </a:rPr>
              <a:t>      -&gt;  </a:t>
            </a:r>
            <a:r>
              <a:rPr lang="en-US" altLang="zh-CN" b="1" dirty="0" smtClean="0">
                <a:latin typeface="Times New Roman"/>
                <a:cs typeface="Times New Roman"/>
              </a:rPr>
              <a:t>Generic Algorithms </a:t>
            </a:r>
            <a:r>
              <a:rPr lang="en-US" altLang="zh-CN" dirty="0" smtClean="0">
                <a:latin typeface="Times New Roman"/>
                <a:cs typeface="Times New Roman"/>
              </a:rPr>
              <a:t>(GA) to train DNN weights.</a:t>
            </a:r>
          </a:p>
          <a:p>
            <a:r>
              <a:rPr lang="en-US" altLang="zh-CN" dirty="0">
                <a:latin typeface="Times New Roman"/>
                <a:cs typeface="Times New Roman"/>
              </a:rPr>
              <a:t> </a:t>
            </a:r>
            <a:r>
              <a:rPr lang="en-US" altLang="zh-CN" dirty="0" smtClean="0">
                <a:latin typeface="Times New Roman"/>
                <a:cs typeface="Times New Roman"/>
              </a:rPr>
              <a:t>      -&gt;  Lack of data; Lack of data diversity</a:t>
            </a:r>
            <a:endParaRPr lang="en-US" altLang="zh-CN" dirty="0">
              <a:latin typeface="Times New Roman"/>
              <a:cs typeface="Times New Roman"/>
            </a:endParaRPr>
          </a:p>
          <a:p>
            <a:r>
              <a:rPr lang="en-US" altLang="zh-CN" dirty="0" smtClean="0">
                <a:latin typeface="Times New Roman"/>
                <a:cs typeface="Times New Roman"/>
              </a:rPr>
              <a:t>       -&gt;  Too many Access Points</a:t>
            </a:r>
          </a:p>
          <a:p>
            <a:r>
              <a:rPr lang="en-US" altLang="zh-CN" dirty="0">
                <a:latin typeface="Times New Roman"/>
                <a:cs typeface="Times New Roman"/>
              </a:rPr>
              <a:t> </a:t>
            </a:r>
            <a:r>
              <a:rPr lang="en-US" altLang="zh-CN" dirty="0" smtClean="0">
                <a:latin typeface="Times New Roman"/>
                <a:cs typeface="Times New Roman"/>
              </a:rPr>
              <a:t>      -&gt;  Time issue</a:t>
            </a:r>
            <a:endParaRPr lang="en-US" altLang="zh-CN" dirty="0">
              <a:latin typeface="Times New Roman"/>
              <a:cs typeface="Times New Roman"/>
            </a:endParaRPr>
          </a:p>
          <a:p>
            <a:r>
              <a:rPr lang="en-US" altLang="zh-CN" dirty="0" smtClean="0">
                <a:latin typeface="Times New Roman"/>
                <a:cs typeface="Times New Roman"/>
              </a:rPr>
              <a:t> </a:t>
            </a:r>
          </a:p>
        </p:txBody>
      </p:sp>
    </p:spTree>
    <p:extLst>
      <p:ext uri="{BB962C8B-B14F-4D97-AF65-F5344CB8AC3E}">
        <p14:creationId xmlns:p14="http://schemas.microsoft.com/office/powerpoint/2010/main" val="98860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17</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Generic Algorithm</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4" name="矩形 3"/>
          <p:cNvSpPr/>
          <p:nvPr/>
        </p:nvSpPr>
        <p:spPr>
          <a:xfrm>
            <a:off x="120423" y="1245694"/>
            <a:ext cx="8276401" cy="4524316"/>
          </a:xfrm>
          <a:prstGeom prst="rect">
            <a:avLst/>
          </a:prstGeom>
        </p:spPr>
        <p:txBody>
          <a:bodyPr wrap="square">
            <a:spAutoFit/>
          </a:bodyPr>
          <a:lstStyle/>
          <a:p>
            <a:pPr marL="342900" indent="-342900">
              <a:buFont typeface="+mj-lt"/>
              <a:buAutoNum type="arabicPeriod"/>
            </a:pPr>
            <a:r>
              <a:rPr lang="en-US" altLang="zh-CN" sz="1600" dirty="0" smtClean="0">
                <a:latin typeface="Times New Roman"/>
                <a:cs typeface="Times New Roman"/>
              </a:rPr>
              <a:t>Initialize </a:t>
            </a:r>
            <a:r>
              <a:rPr lang="en-US" altLang="zh-CN" sz="1600" dirty="0">
                <a:latin typeface="Times New Roman"/>
                <a:cs typeface="Times New Roman"/>
              </a:rPr>
              <a:t>N random networks to create our </a:t>
            </a:r>
            <a:r>
              <a:rPr lang="en-US" altLang="zh-CN" sz="1600" dirty="0" smtClean="0">
                <a:latin typeface="Times New Roman"/>
                <a:cs typeface="Times New Roman"/>
              </a:rPr>
              <a:t>population.</a:t>
            </a:r>
          </a:p>
          <a:p>
            <a:endParaRPr lang="en-US" altLang="zh-CN" sz="1600" dirty="0" smtClean="0">
              <a:latin typeface="Times New Roman"/>
              <a:cs typeface="Times New Roman"/>
            </a:endParaRPr>
          </a:p>
          <a:p>
            <a:pPr marL="342900" indent="-342900">
              <a:buFont typeface="+mj-lt"/>
              <a:buAutoNum type="arabicPeriod"/>
            </a:pPr>
            <a:r>
              <a:rPr lang="en-US" altLang="zh-CN" sz="1600" dirty="0" smtClean="0">
                <a:latin typeface="Times New Roman"/>
                <a:cs typeface="Times New Roman"/>
              </a:rPr>
              <a:t>Score </a:t>
            </a:r>
            <a:r>
              <a:rPr lang="en-US" altLang="zh-CN" sz="1600" dirty="0">
                <a:latin typeface="Times New Roman"/>
                <a:cs typeface="Times New Roman"/>
              </a:rPr>
              <a:t>each network. T</a:t>
            </a:r>
            <a:r>
              <a:rPr lang="en-US" altLang="zh-CN" sz="1600" dirty="0" smtClean="0">
                <a:latin typeface="Times New Roman"/>
                <a:cs typeface="Times New Roman"/>
              </a:rPr>
              <a:t>rain </a:t>
            </a:r>
            <a:r>
              <a:rPr lang="en-US" altLang="zh-CN" sz="1600" dirty="0">
                <a:latin typeface="Times New Roman"/>
                <a:cs typeface="Times New Roman"/>
              </a:rPr>
              <a:t>the weights of each network and then see how well it performs at classifying the test set. </a:t>
            </a:r>
            <a:r>
              <a:rPr lang="en-US" altLang="zh-CN" sz="1600" dirty="0" smtClean="0">
                <a:latin typeface="Times New Roman"/>
                <a:cs typeface="Times New Roman"/>
              </a:rPr>
              <a:t>[</a:t>
            </a:r>
            <a:r>
              <a:rPr lang="en-US" altLang="zh-CN" sz="1600" dirty="0" smtClean="0">
                <a:latin typeface="Times New Roman"/>
                <a:cs typeface="Times New Roman"/>
              </a:rPr>
              <a:t>Fitness function]</a:t>
            </a:r>
          </a:p>
          <a:p>
            <a:endParaRPr lang="en-US" altLang="zh-CN" sz="1600" dirty="0" smtClean="0">
              <a:latin typeface="Times New Roman"/>
              <a:cs typeface="Times New Roman"/>
            </a:endParaRPr>
          </a:p>
          <a:p>
            <a:pPr marL="342900" indent="-342900">
              <a:buFont typeface="+mj-lt"/>
              <a:buAutoNum type="arabicPeriod"/>
            </a:pPr>
            <a:r>
              <a:rPr lang="en-US" altLang="zh-CN" sz="1600" dirty="0" smtClean="0">
                <a:latin typeface="Times New Roman"/>
                <a:cs typeface="Times New Roman"/>
              </a:rPr>
              <a:t>Sort </a:t>
            </a:r>
            <a:r>
              <a:rPr lang="en-US" altLang="zh-CN" sz="1600" dirty="0">
                <a:latin typeface="Times New Roman"/>
                <a:cs typeface="Times New Roman"/>
              </a:rPr>
              <a:t>all the networks in our population by score (accuracy). We’ll keep some percentage of the top networks to become part of the next generation and to breed </a:t>
            </a:r>
            <a:r>
              <a:rPr lang="en-US" altLang="zh-CN" sz="1600" dirty="0" smtClean="0">
                <a:latin typeface="Times New Roman"/>
                <a:cs typeface="Times New Roman"/>
              </a:rPr>
              <a:t>children.</a:t>
            </a:r>
          </a:p>
          <a:p>
            <a:endParaRPr lang="en-US" altLang="zh-CN" sz="1600" dirty="0" smtClean="0">
              <a:latin typeface="Times New Roman"/>
              <a:cs typeface="Times New Roman"/>
            </a:endParaRPr>
          </a:p>
          <a:p>
            <a:pPr marL="342900" indent="-342900">
              <a:buFont typeface="+mj-lt"/>
              <a:buAutoNum type="arabicPeriod"/>
            </a:pPr>
            <a:r>
              <a:rPr lang="en-US" altLang="zh-CN" sz="1600" dirty="0" smtClean="0">
                <a:latin typeface="Times New Roman"/>
                <a:cs typeface="Times New Roman"/>
              </a:rPr>
              <a:t>We’ll </a:t>
            </a:r>
            <a:r>
              <a:rPr lang="en-US" altLang="zh-CN" sz="1600" dirty="0">
                <a:latin typeface="Times New Roman"/>
                <a:cs typeface="Times New Roman"/>
              </a:rPr>
              <a:t>also randomly keep a few of the non-top networks. This helps find potentially lucky combinations between worse-performers and top performers, and also helps keep us from getting stuck in a local </a:t>
            </a:r>
            <a:r>
              <a:rPr lang="en-US" altLang="zh-CN" sz="1600" dirty="0" smtClean="0">
                <a:latin typeface="Times New Roman"/>
                <a:cs typeface="Times New Roman"/>
              </a:rPr>
              <a:t>maximum.</a:t>
            </a:r>
          </a:p>
          <a:p>
            <a:endParaRPr lang="en-US" altLang="zh-CN" sz="1600" dirty="0" smtClean="0">
              <a:latin typeface="Times New Roman"/>
              <a:cs typeface="Times New Roman"/>
            </a:endParaRPr>
          </a:p>
          <a:p>
            <a:pPr marL="342900" indent="-342900">
              <a:buFont typeface="+mj-lt"/>
              <a:buAutoNum type="arabicPeriod"/>
            </a:pPr>
            <a:r>
              <a:rPr lang="en-US" altLang="zh-CN" sz="1600" dirty="0" smtClean="0">
                <a:latin typeface="Times New Roman"/>
                <a:cs typeface="Times New Roman"/>
              </a:rPr>
              <a:t>Now </a:t>
            </a:r>
            <a:r>
              <a:rPr lang="en-US" altLang="zh-CN" sz="1600" dirty="0">
                <a:latin typeface="Times New Roman"/>
                <a:cs typeface="Times New Roman"/>
              </a:rPr>
              <a:t>that we’ve decided which networks to keep, we randomly mutate some of the parameters on some of the </a:t>
            </a:r>
            <a:r>
              <a:rPr lang="en-US" altLang="zh-CN" sz="1600" dirty="0" smtClean="0">
                <a:latin typeface="Times New Roman"/>
                <a:cs typeface="Times New Roman"/>
              </a:rPr>
              <a:t>networks.</a:t>
            </a:r>
          </a:p>
          <a:p>
            <a:endParaRPr lang="en-US" altLang="zh-CN" sz="1600" dirty="0" smtClean="0">
              <a:latin typeface="Times New Roman"/>
              <a:cs typeface="Times New Roman"/>
            </a:endParaRPr>
          </a:p>
          <a:p>
            <a:pPr marL="342900" indent="-342900">
              <a:buFont typeface="+mj-lt"/>
              <a:buAutoNum type="arabicPeriod"/>
            </a:pPr>
            <a:r>
              <a:rPr lang="en-US" altLang="zh-CN" sz="1600" dirty="0" smtClean="0">
                <a:latin typeface="Times New Roman"/>
                <a:cs typeface="Times New Roman"/>
              </a:rPr>
              <a:t>Let’s </a:t>
            </a:r>
            <a:r>
              <a:rPr lang="en-US" altLang="zh-CN" sz="1600" dirty="0">
                <a:latin typeface="Times New Roman"/>
                <a:cs typeface="Times New Roman"/>
              </a:rPr>
              <a:t>say we started with a population of 20 networks, we kept the top 25% (5 nets), randomly kept 3 more loser networks, and mutated a few of them. We let the other 12 networks die. In an effort to keep our population at 20 networks, we need to fill 12 open spots. It’s time to breed!</a:t>
            </a:r>
            <a:endParaRPr lang="zh-CN" altLang="en-US" sz="1600" dirty="0">
              <a:latin typeface="Times New Roman"/>
              <a:cs typeface="Times New Roman"/>
            </a:endParaRPr>
          </a:p>
        </p:txBody>
      </p:sp>
    </p:spTree>
    <p:extLst>
      <p:ext uri="{BB962C8B-B14F-4D97-AF65-F5344CB8AC3E}">
        <p14:creationId xmlns:p14="http://schemas.microsoft.com/office/powerpoint/2010/main" val="2642078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18</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Result Reproducing</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76389" y="1277251"/>
            <a:ext cx="8823782" cy="4744537"/>
          </a:xfrm>
          <a:prstGeom prst="rect">
            <a:avLst/>
          </a:prstGeom>
        </p:spPr>
      </p:pic>
    </p:spTree>
    <p:extLst>
      <p:ext uri="{BB962C8B-B14F-4D97-AF65-F5344CB8AC3E}">
        <p14:creationId xmlns:p14="http://schemas.microsoft.com/office/powerpoint/2010/main" val="3664847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19</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Result Reproducing</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3" name="文本框 2"/>
          <p:cNvSpPr txBox="1"/>
          <p:nvPr/>
        </p:nvSpPr>
        <p:spPr>
          <a:xfrm>
            <a:off x="120421" y="1149613"/>
            <a:ext cx="8276403" cy="5109092"/>
          </a:xfrm>
          <a:prstGeom prst="rect">
            <a:avLst/>
          </a:prstGeom>
          <a:noFill/>
        </p:spPr>
        <p:txBody>
          <a:bodyPr wrap="square" rtlCol="0">
            <a:spAutoFit/>
          </a:bodyPr>
          <a:lstStyle/>
          <a:p>
            <a:pPr marL="285750" indent="-285750" algn="just">
              <a:buFont typeface="Arial"/>
              <a:buChar char="•"/>
            </a:pPr>
            <a:r>
              <a:rPr kumimoji="1" lang="en-US" altLang="zh-CN" sz="2000" b="1" dirty="0" err="1" smtClean="0">
                <a:latin typeface="Times New Roman"/>
                <a:cs typeface="Times New Roman"/>
              </a:rPr>
              <a:t>UJIIndoorLoc</a:t>
            </a:r>
            <a:r>
              <a:rPr kumimoji="1" lang="en-US" altLang="zh-CN" sz="2000" b="1" dirty="0" smtClean="0">
                <a:latin typeface="Times New Roman"/>
                <a:cs typeface="Times New Roman"/>
              </a:rPr>
              <a:t> Dataset</a:t>
            </a:r>
          </a:p>
          <a:p>
            <a:pPr algn="just"/>
            <a:endParaRPr kumimoji="1" lang="en-US" altLang="zh-CN" dirty="0">
              <a:latin typeface="Times New Roman"/>
              <a:cs typeface="Times New Roman"/>
            </a:endParaRPr>
          </a:p>
          <a:p>
            <a:pPr marL="342900" indent="-342900" algn="just">
              <a:buFont typeface="+mj-lt"/>
              <a:buAutoNum type="arabicPeriod"/>
            </a:pPr>
            <a:r>
              <a:rPr kumimoji="1" lang="en-US" altLang="zh-CN" dirty="0" smtClean="0">
                <a:latin typeface="Times New Roman"/>
                <a:cs typeface="Times New Roman"/>
              </a:rPr>
              <a:t>Although </a:t>
            </a:r>
            <a:r>
              <a:rPr kumimoji="1" lang="en-US" altLang="zh-CN" dirty="0">
                <a:latin typeface="Times New Roman"/>
                <a:cs typeface="Times New Roman"/>
              </a:rPr>
              <a:t>there are many papers in the literature trying to solve the indoor localization problem using a WLAN fingerprint-based method, there still exists one important drawback in this field which is the lack of a common database for comparison purposes. So, </a:t>
            </a:r>
            <a:r>
              <a:rPr kumimoji="1" lang="en-US" altLang="zh-CN" dirty="0" err="1">
                <a:latin typeface="Times New Roman"/>
                <a:cs typeface="Times New Roman"/>
              </a:rPr>
              <a:t>UJIIndoorLoc</a:t>
            </a:r>
            <a:r>
              <a:rPr kumimoji="1" lang="en-US" altLang="zh-CN" dirty="0">
                <a:latin typeface="Times New Roman"/>
                <a:cs typeface="Times New Roman"/>
              </a:rPr>
              <a:t> database is presented to overcome this gap. We expect that the proposed database will become the reference database to compare different indoor localization methodologies based on </a:t>
            </a:r>
            <a:r>
              <a:rPr kumimoji="1" lang="en-US" altLang="zh-CN" dirty="0" err="1">
                <a:latin typeface="Times New Roman"/>
                <a:cs typeface="Times New Roman"/>
              </a:rPr>
              <a:t>WiFi</a:t>
            </a:r>
            <a:r>
              <a:rPr kumimoji="1" lang="en-US" altLang="zh-CN" dirty="0">
                <a:latin typeface="Times New Roman"/>
                <a:cs typeface="Times New Roman"/>
              </a:rPr>
              <a:t> fingerprinting. </a:t>
            </a:r>
            <a:endParaRPr kumimoji="1" lang="en-US" altLang="zh-CN" dirty="0" smtClean="0">
              <a:latin typeface="Times New Roman"/>
              <a:cs typeface="Times New Roman"/>
            </a:endParaRPr>
          </a:p>
          <a:p>
            <a:pPr algn="just"/>
            <a:endParaRPr kumimoji="1" lang="en-US" altLang="zh-CN" dirty="0">
              <a:latin typeface="Times New Roman"/>
              <a:cs typeface="Times New Roman"/>
            </a:endParaRPr>
          </a:p>
          <a:p>
            <a:pPr marL="342900" indent="-342900" algn="just">
              <a:buFont typeface="+mj-lt"/>
              <a:buAutoNum type="arabicPeriod"/>
            </a:pPr>
            <a:r>
              <a:rPr lang="en-US" altLang="zh-CN" dirty="0">
                <a:latin typeface="Times New Roman"/>
                <a:cs typeface="Times New Roman"/>
              </a:rPr>
              <a:t>Each </a:t>
            </a:r>
            <a:r>
              <a:rPr lang="en-US" altLang="zh-CN" dirty="0" err="1">
                <a:latin typeface="Times New Roman"/>
                <a:cs typeface="Times New Roman"/>
              </a:rPr>
              <a:t>WiFi</a:t>
            </a:r>
            <a:r>
              <a:rPr lang="en-US" altLang="zh-CN" dirty="0">
                <a:latin typeface="Times New Roman"/>
                <a:cs typeface="Times New Roman"/>
              </a:rPr>
              <a:t> fingerprint can be characterized by the detected </a:t>
            </a:r>
            <a:r>
              <a:rPr lang="en-US" altLang="zh-CN" b="1" dirty="0">
                <a:latin typeface="Times New Roman"/>
                <a:cs typeface="Times New Roman"/>
              </a:rPr>
              <a:t>Wireless Access Points (WAPs)</a:t>
            </a:r>
            <a:r>
              <a:rPr lang="en-US" altLang="zh-CN" dirty="0">
                <a:latin typeface="Times New Roman"/>
                <a:cs typeface="Times New Roman"/>
              </a:rPr>
              <a:t> and the corresponding </a:t>
            </a:r>
            <a:r>
              <a:rPr lang="en-US" altLang="zh-CN" b="1" dirty="0">
                <a:latin typeface="Times New Roman"/>
                <a:cs typeface="Times New Roman"/>
              </a:rPr>
              <a:t>Received Signal Strength Intensity (RSSI)</a:t>
            </a:r>
            <a:r>
              <a:rPr lang="en-US" altLang="zh-CN" dirty="0">
                <a:latin typeface="Times New Roman"/>
                <a:cs typeface="Times New Roman"/>
              </a:rPr>
              <a:t>. The intensity values are represented as negative integer values ranging -104dBm (extremely poor signal) to 0dbM. The positive value 100 is used to denote when a WAP was not detected. During the database creation, 520 different WAPs were detected. Thus, the </a:t>
            </a:r>
            <a:r>
              <a:rPr lang="en-US" altLang="zh-CN" dirty="0" err="1">
                <a:latin typeface="Times New Roman"/>
                <a:cs typeface="Times New Roman"/>
              </a:rPr>
              <a:t>WiFi</a:t>
            </a:r>
            <a:r>
              <a:rPr lang="en-US" altLang="zh-CN" dirty="0">
                <a:latin typeface="Times New Roman"/>
                <a:cs typeface="Times New Roman"/>
              </a:rPr>
              <a:t> fingerprint is composed by 520 intensity values. </a:t>
            </a:r>
            <a:endParaRPr lang="en-US" altLang="zh-CN" dirty="0" smtClean="0">
              <a:latin typeface="Times New Roman"/>
              <a:cs typeface="Times New Roman"/>
            </a:endParaRPr>
          </a:p>
          <a:p>
            <a:pPr algn="just"/>
            <a:endParaRPr kumimoji="1" lang="en-US" altLang="zh-CN" dirty="0">
              <a:latin typeface="Times New Roman"/>
              <a:cs typeface="Times New Roman"/>
            </a:endParaRPr>
          </a:p>
          <a:p>
            <a:pPr marL="342900" indent="-342900" algn="just">
              <a:buFont typeface="+mj-lt"/>
              <a:buAutoNum type="arabicPeriod"/>
            </a:pPr>
            <a:r>
              <a:rPr lang="en-US" altLang="zh-CN" dirty="0">
                <a:latin typeface="Times New Roman"/>
                <a:cs typeface="Times New Roman"/>
              </a:rPr>
              <a:t>Then the coordinates (latitude, longitude, floor) and Building ID are provided as the attributes to be predicted. </a:t>
            </a:r>
            <a:endParaRPr kumimoji="1" lang="zh-CN" altLang="en-US" dirty="0">
              <a:latin typeface="Times New Roman"/>
              <a:cs typeface="Times New Roman"/>
            </a:endParaRPr>
          </a:p>
        </p:txBody>
      </p:sp>
    </p:spTree>
    <p:extLst>
      <p:ext uri="{BB962C8B-B14F-4D97-AF65-F5344CB8AC3E}">
        <p14:creationId xmlns:p14="http://schemas.microsoft.com/office/powerpoint/2010/main" val="281821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9223" y="1318603"/>
            <a:ext cx="7884451" cy="784830"/>
          </a:xfrm>
          <a:prstGeom prst="rect">
            <a:avLst/>
          </a:prstGeom>
          <a:solidFill>
            <a:srgbClr val="0070C0"/>
          </a:solidFill>
        </p:spPr>
        <p:txBody>
          <a:bodyPr wrap="square">
            <a:spAutoFit/>
          </a:bodyPr>
          <a:lstStyle/>
          <a:p>
            <a:pPr lvl="0" algn="ctr">
              <a:lnSpc>
                <a:spcPct val="130000"/>
              </a:lnSpc>
            </a:pPr>
            <a:r>
              <a:rPr lang="en-US" altLang="zh-CN" sz="3600" b="1" dirty="0" smtClean="0">
                <a:solidFill>
                  <a:schemeClr val="bg1"/>
                </a:solidFill>
                <a:latin typeface="Times New Roman" panose="02020603050405020304" pitchFamily="18" charset="0"/>
                <a:cs typeface="Times New Roman" panose="02020603050405020304" pitchFamily="18" charset="0"/>
              </a:rPr>
              <a:t>Contents</a:t>
            </a:r>
            <a:endParaRPr lang="en-US" altLang="zh-CN" sz="3600" b="1" dirty="0">
              <a:solidFill>
                <a:schemeClr val="bg1"/>
              </a:solidFill>
              <a:latin typeface="Times New Roman" panose="02020603050405020304" pitchFamily="18" charset="0"/>
              <a:cs typeface="Times New Roman" panose="02020603050405020304" pitchFamily="18" charset="0"/>
            </a:endParaRPr>
          </a:p>
        </p:txBody>
      </p:sp>
      <p:sp>
        <p:nvSpPr>
          <p:cNvPr id="2" name="矩形 1"/>
          <p:cNvSpPr/>
          <p:nvPr/>
        </p:nvSpPr>
        <p:spPr>
          <a:xfrm>
            <a:off x="1919273" y="2678373"/>
            <a:ext cx="5891132" cy="1751249"/>
          </a:xfrm>
          <a:prstGeom prst="rect">
            <a:avLst/>
          </a:prstGeom>
        </p:spPr>
        <p:txBody>
          <a:bodyPr wrap="square">
            <a:spAutoFit/>
          </a:bodyPr>
          <a:lstStyle/>
          <a:p>
            <a:pPr marL="285750" indent="-285750">
              <a:lnSpc>
                <a:spcPct val="130000"/>
              </a:lnSpc>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General Direction</a:t>
            </a:r>
          </a:p>
          <a:p>
            <a:pPr marL="285750" lvl="0" indent="-285750">
              <a:lnSpc>
                <a:spcPct val="130000"/>
              </a:lnSpc>
              <a:buFont typeface="Arial" panose="020B0604020202020204" pitchFamily="34" charset="0"/>
              <a:buChar char="•"/>
            </a:pPr>
            <a:r>
              <a:rPr lang="x-none" altLang="zh-CN" sz="2800" dirty="0" smtClean="0">
                <a:latin typeface="Times New Roman" panose="02020603050405020304" pitchFamily="18" charset="0"/>
                <a:cs typeface="Times New Roman" panose="02020603050405020304" pitchFamily="18" charset="0"/>
              </a:rPr>
              <a:t>Paper Reading</a:t>
            </a:r>
          </a:p>
          <a:p>
            <a:pPr marL="285750" lvl="0" indent="-285750">
              <a:lnSpc>
                <a:spcPct val="130000"/>
              </a:lnSpc>
              <a:buFont typeface="Arial" panose="020B0604020202020204" pitchFamily="34" charset="0"/>
              <a:buChar char="•"/>
            </a:pPr>
            <a:r>
              <a:rPr lang="x-none" altLang="zh-CN" sz="2800" dirty="0" smtClean="0">
                <a:latin typeface="Times New Roman" panose="02020603050405020304" pitchFamily="18" charset="0"/>
                <a:cs typeface="Times New Roman" panose="02020603050405020304" pitchFamily="18" charset="0"/>
              </a:rPr>
              <a:t>Result Reproducing</a:t>
            </a:r>
          </a:p>
        </p:txBody>
      </p:sp>
      <p:sp>
        <p:nvSpPr>
          <p:cNvPr id="4"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zh-CN" altLang="zh-CN" sz="2800" dirty="0">
                <a:solidFill>
                  <a:srgbClr val="FFFFFF"/>
                </a:solidFill>
                <a:sym typeface="宋体" pitchFamily="2" charset="-122"/>
              </a:rPr>
              <a:t>2</a:t>
            </a:r>
            <a:endParaRPr lang="zh-CN" altLang="zh-CN" sz="2800" dirty="0">
              <a:solidFill>
                <a:schemeClr val="bg1"/>
              </a:solidFill>
              <a:sym typeface="宋体" pitchFamily="2" charset="-122"/>
            </a:endParaRPr>
          </a:p>
        </p:txBody>
      </p:sp>
      <p:cxnSp>
        <p:nvCxnSpPr>
          <p:cNvPr id="5" name="直接连接符 9"/>
          <p:cNvCxnSpPr/>
          <p:nvPr/>
        </p:nvCxnSpPr>
        <p:spPr>
          <a:xfrm>
            <a:off x="0" y="961415"/>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301" y="-345290"/>
            <a:ext cx="2242792" cy="2242792"/>
          </a:xfrm>
          <a:prstGeom prst="rect">
            <a:avLst/>
          </a:prstGeom>
        </p:spPr>
      </p:pic>
      <p:sp>
        <p:nvSpPr>
          <p:cNvPr id="8" name="文本框 7"/>
          <p:cNvSpPr txBox="1"/>
          <p:nvPr/>
        </p:nvSpPr>
        <p:spPr>
          <a:xfrm>
            <a:off x="76389" y="277635"/>
            <a:ext cx="4147930" cy="584775"/>
          </a:xfrm>
          <a:prstGeom prst="rect">
            <a:avLst/>
          </a:prstGeom>
          <a:noFill/>
        </p:spPr>
        <p:txBody>
          <a:bodyPr wrap="square" rtlCol="0">
            <a:spAutoFit/>
          </a:bodyPr>
          <a:lstStyle/>
          <a:p>
            <a:r>
              <a:rPr lang="en-US" altLang="zh-CN" sz="3200" b="1" dirty="0" smtClean="0">
                <a:solidFill>
                  <a:srgbClr val="0070C0"/>
                </a:solidFill>
                <a:latin typeface="Arial" panose="020B0604020202020204" pitchFamily="34" charset="0"/>
                <a:cs typeface="Arial" panose="020B0604020202020204" pitchFamily="34" charset="0"/>
              </a:rPr>
              <a:t>Contents</a:t>
            </a:r>
            <a:endParaRPr lang="zh-CN" altLang="en-US" sz="32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63537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396824" y="6274408"/>
            <a:ext cx="636173"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20</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Result Reproducing</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2" name="图片 1"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1" y="1182462"/>
            <a:ext cx="6528268" cy="5244376"/>
          </a:xfrm>
          <a:prstGeom prst="rect">
            <a:avLst/>
          </a:prstGeom>
        </p:spPr>
      </p:pic>
    </p:spTree>
    <p:extLst>
      <p:ext uri="{BB962C8B-B14F-4D97-AF65-F5344CB8AC3E}">
        <p14:creationId xmlns:p14="http://schemas.microsoft.com/office/powerpoint/2010/main" val="2272297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407773" y="6274408"/>
            <a:ext cx="625225"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21</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Paper </a:t>
            </a:r>
            <a:r>
              <a:rPr lang="en-US" altLang="zh-CN" sz="3200" b="1" dirty="0" smtClean="0">
                <a:solidFill>
                  <a:srgbClr val="0070C0"/>
                </a:solidFill>
                <a:latin typeface="Arial" panose="020B0604020202020204" pitchFamily="34" charset="0"/>
                <a:cs typeface="Arial" panose="020B0604020202020204" pitchFamily="34" charset="0"/>
              </a:rPr>
              <a:t>[2]</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1999320"/>
            <a:ext cx="8956609" cy="2431435"/>
          </a:xfrm>
          <a:prstGeom prst="rect">
            <a:avLst/>
          </a:prstGeom>
          <a:noFill/>
        </p:spPr>
        <p:txBody>
          <a:bodyPr wrap="square" rtlCol="0">
            <a:spAutoFit/>
          </a:bodyPr>
          <a:lstStyle/>
          <a:p>
            <a:pPr algn="ctr"/>
            <a:r>
              <a:rPr lang="en-US" altLang="zh-CN" sz="3200" i="1" dirty="0">
                <a:latin typeface="Times New Roman"/>
                <a:cs typeface="Times New Roman"/>
              </a:rPr>
              <a:t>Fingerprint Database Optimization Method for Indoor Localization Based on Neighbor Mean Filter </a:t>
            </a:r>
            <a:endParaRPr lang="en-US" altLang="zh-CN" sz="3200" i="1" dirty="0">
              <a:latin typeface="Times New Roman"/>
              <a:cs typeface="Times New Roman"/>
            </a:endParaRPr>
          </a:p>
          <a:p>
            <a:pPr algn="ctr"/>
            <a:endParaRPr lang="en-US" altLang="zh-CN" sz="3200" i="1" dirty="0">
              <a:latin typeface="Times New Roman"/>
              <a:cs typeface="Times New Roman"/>
            </a:endParaRPr>
          </a:p>
          <a:p>
            <a:pPr algn="ctr"/>
            <a:r>
              <a:rPr lang="en-US" altLang="zh-CN" sz="2800" b="1" dirty="0">
                <a:latin typeface="Times New Roman"/>
                <a:cs typeface="Times New Roman"/>
              </a:rPr>
              <a:t>2018 7th International Conference on Agro-</a:t>
            </a:r>
            <a:r>
              <a:rPr lang="en-US" altLang="zh-CN" sz="2800" b="1" dirty="0" err="1">
                <a:latin typeface="Times New Roman"/>
                <a:cs typeface="Times New Roman"/>
              </a:rPr>
              <a:t>geoinformatics</a:t>
            </a:r>
            <a:r>
              <a:rPr lang="en-US" altLang="zh-CN" sz="2800" b="1" dirty="0">
                <a:latin typeface="Times New Roman"/>
                <a:cs typeface="Times New Roman"/>
              </a:rPr>
              <a:t> (Agro-</a:t>
            </a:r>
            <a:r>
              <a:rPr lang="en-US" altLang="zh-CN" sz="2800" b="1" dirty="0" err="1">
                <a:latin typeface="Times New Roman"/>
                <a:cs typeface="Times New Roman"/>
              </a:rPr>
              <a:t>geoinformatics</a:t>
            </a:r>
            <a:r>
              <a:rPr lang="en-US" altLang="zh-CN" sz="2800" b="1" dirty="0">
                <a:latin typeface="Times New Roman"/>
                <a:cs typeface="Times New Roman"/>
              </a:rPr>
              <a:t>) </a:t>
            </a:r>
          </a:p>
        </p:txBody>
      </p:sp>
    </p:spTree>
    <p:extLst>
      <p:ext uri="{BB962C8B-B14F-4D97-AF65-F5344CB8AC3E}">
        <p14:creationId xmlns:p14="http://schemas.microsoft.com/office/powerpoint/2010/main" val="256218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407773" y="6274408"/>
            <a:ext cx="625225"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22</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Motivation</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1156270"/>
            <a:ext cx="8956609" cy="2677656"/>
          </a:xfrm>
          <a:prstGeom prst="rect">
            <a:avLst/>
          </a:prstGeom>
          <a:noFill/>
        </p:spPr>
        <p:txBody>
          <a:bodyPr wrap="square" rtlCol="0">
            <a:spAutoFit/>
          </a:bodyPr>
          <a:lstStyle/>
          <a:p>
            <a:pPr marL="342900" indent="-342900" algn="just">
              <a:buFont typeface="Arial"/>
              <a:buChar char="•"/>
            </a:pPr>
            <a:r>
              <a:rPr lang="en-US" altLang="zh-CN" sz="2400" dirty="0">
                <a:latin typeface="Times New Roman"/>
                <a:cs typeface="Times New Roman"/>
              </a:rPr>
              <a:t>In order to decrease the influence of original data containing bizarre RSSI possibly, filtering technology should be applied for the database. Considering the geographic correlation among RSSI values in road map, the neighbor mean filter (NMF) is introduced to optimize the fingerprint </a:t>
            </a:r>
            <a:r>
              <a:rPr lang="en-US" altLang="zh-CN" sz="2400" dirty="0" smtClean="0">
                <a:latin typeface="Times New Roman"/>
                <a:cs typeface="Times New Roman"/>
              </a:rPr>
              <a:t>database.</a:t>
            </a:r>
          </a:p>
          <a:p>
            <a:pPr marL="342900" indent="-342900" algn="just">
              <a:buFont typeface="Arial"/>
              <a:buChar char="•"/>
            </a:pPr>
            <a:endParaRPr lang="en-US" altLang="zh-CN" sz="2400" dirty="0">
              <a:latin typeface="Times New Roman"/>
              <a:cs typeface="Times New Roman"/>
            </a:endParaRPr>
          </a:p>
          <a:p>
            <a:pPr marL="342900" indent="-342900" algn="just">
              <a:buFont typeface="Arial"/>
              <a:buChar char="•"/>
            </a:pPr>
            <a:endParaRPr lang="en-US" altLang="zh-CN" sz="2400" dirty="0">
              <a:latin typeface="Times New Roman"/>
              <a:cs typeface="Times New Roman"/>
            </a:endParaRPr>
          </a:p>
        </p:txBody>
      </p:sp>
      <p:pic>
        <p:nvPicPr>
          <p:cNvPr id="3" name="图片 2" descr="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8" y="3240819"/>
            <a:ext cx="8066094" cy="2518204"/>
          </a:xfrm>
          <a:prstGeom prst="rect">
            <a:avLst/>
          </a:prstGeom>
        </p:spPr>
      </p:pic>
    </p:spTree>
    <p:extLst>
      <p:ext uri="{BB962C8B-B14F-4D97-AF65-F5344CB8AC3E}">
        <p14:creationId xmlns:p14="http://schemas.microsoft.com/office/powerpoint/2010/main" val="2713316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407773" y="6274408"/>
            <a:ext cx="625225"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23</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208647" y="1258591"/>
            <a:ext cx="3005181" cy="630922"/>
          </a:xfrm>
          <a:prstGeom prst="rect">
            <a:avLst/>
          </a:prstGeom>
        </p:spPr>
      </p:pic>
      <p:pic>
        <p:nvPicPr>
          <p:cNvPr id="12" name="图片 11"/>
          <p:cNvPicPr>
            <a:picLocks noChangeAspect="1"/>
          </p:cNvPicPr>
          <p:nvPr/>
        </p:nvPicPr>
        <p:blipFill>
          <a:blip r:embed="rId4"/>
          <a:stretch>
            <a:fillRect/>
          </a:stretch>
        </p:blipFill>
        <p:spPr>
          <a:xfrm>
            <a:off x="3660670" y="2947332"/>
            <a:ext cx="1625600" cy="1562100"/>
          </a:xfrm>
          <a:prstGeom prst="rect">
            <a:avLst/>
          </a:prstGeom>
        </p:spPr>
      </p:pic>
      <p:pic>
        <p:nvPicPr>
          <p:cNvPr id="13" name="图片 12"/>
          <p:cNvPicPr>
            <a:picLocks noChangeAspect="1"/>
          </p:cNvPicPr>
          <p:nvPr/>
        </p:nvPicPr>
        <p:blipFill>
          <a:blip r:embed="rId5"/>
          <a:stretch>
            <a:fillRect/>
          </a:stretch>
        </p:blipFill>
        <p:spPr>
          <a:xfrm>
            <a:off x="381728" y="4279509"/>
            <a:ext cx="2832100" cy="685800"/>
          </a:xfrm>
          <a:prstGeom prst="rect">
            <a:avLst/>
          </a:prstGeom>
        </p:spPr>
      </p:pic>
      <p:pic>
        <p:nvPicPr>
          <p:cNvPr id="14" name="图片 13"/>
          <p:cNvPicPr>
            <a:picLocks noChangeAspect="1"/>
          </p:cNvPicPr>
          <p:nvPr/>
        </p:nvPicPr>
        <p:blipFill>
          <a:blip r:embed="rId6"/>
          <a:stretch>
            <a:fillRect/>
          </a:stretch>
        </p:blipFill>
        <p:spPr>
          <a:xfrm>
            <a:off x="745965" y="5677508"/>
            <a:ext cx="1803400" cy="596900"/>
          </a:xfrm>
          <a:prstGeom prst="rect">
            <a:avLst/>
          </a:prstGeom>
        </p:spPr>
      </p:pic>
      <p:pic>
        <p:nvPicPr>
          <p:cNvPr id="15" name="图片 14"/>
          <p:cNvPicPr>
            <a:picLocks noChangeAspect="1"/>
          </p:cNvPicPr>
          <p:nvPr/>
        </p:nvPicPr>
        <p:blipFill>
          <a:blip r:embed="rId7"/>
          <a:stretch>
            <a:fillRect/>
          </a:stretch>
        </p:blipFill>
        <p:spPr>
          <a:xfrm>
            <a:off x="381728" y="2768600"/>
            <a:ext cx="2565400" cy="660400"/>
          </a:xfrm>
          <a:prstGeom prst="rect">
            <a:avLst/>
          </a:prstGeom>
        </p:spPr>
      </p:pic>
      <p:pic>
        <p:nvPicPr>
          <p:cNvPr id="16" name="图片 15"/>
          <p:cNvPicPr>
            <a:picLocks noChangeAspect="1"/>
          </p:cNvPicPr>
          <p:nvPr/>
        </p:nvPicPr>
        <p:blipFill>
          <a:blip r:embed="rId8"/>
          <a:stretch>
            <a:fillRect/>
          </a:stretch>
        </p:blipFill>
        <p:spPr>
          <a:xfrm>
            <a:off x="6363414" y="3429000"/>
            <a:ext cx="1803400" cy="495300"/>
          </a:xfrm>
          <a:prstGeom prst="rect">
            <a:avLst/>
          </a:prstGeom>
        </p:spPr>
      </p:pic>
      <p:cxnSp>
        <p:nvCxnSpPr>
          <p:cNvPr id="18" name="曲线连接符 17"/>
          <p:cNvCxnSpPr>
            <a:stCxn id="15" idx="3"/>
            <a:endCxn id="14" idx="3"/>
          </p:cNvCxnSpPr>
          <p:nvPr/>
        </p:nvCxnSpPr>
        <p:spPr>
          <a:xfrm flipH="1">
            <a:off x="2549365" y="3098800"/>
            <a:ext cx="397763" cy="2877158"/>
          </a:xfrm>
          <a:prstGeom prst="curvedConnector3">
            <a:avLst>
              <a:gd name="adj1" fmla="val -5747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曲线连接符 21"/>
          <p:cNvCxnSpPr>
            <a:endCxn id="16" idx="2"/>
          </p:cNvCxnSpPr>
          <p:nvPr/>
        </p:nvCxnSpPr>
        <p:spPr>
          <a:xfrm flipV="1">
            <a:off x="3213828" y="3924300"/>
            <a:ext cx="4051286" cy="893134"/>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2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407773" y="6274408"/>
            <a:ext cx="625225"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smtClean="0">
                <a:solidFill>
                  <a:srgbClr val="FFFFFF"/>
                </a:solidFill>
                <a:sym typeface="宋体" pitchFamily="2" charset="-122"/>
              </a:rPr>
              <a:t>24</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Methodology</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82190" y="1548719"/>
            <a:ext cx="8407400" cy="4057022"/>
          </a:xfrm>
          <a:prstGeom prst="rect">
            <a:avLst/>
          </a:prstGeom>
        </p:spPr>
      </p:pic>
    </p:spTree>
    <p:extLst>
      <p:ext uri="{BB962C8B-B14F-4D97-AF65-F5344CB8AC3E}">
        <p14:creationId xmlns:p14="http://schemas.microsoft.com/office/powerpoint/2010/main" val="227017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zh-CN" altLang="zh-CN" sz="2800" dirty="0">
                <a:solidFill>
                  <a:srgbClr val="FFFFFF"/>
                </a:solidFill>
                <a:sym typeface="宋体" pitchFamily="2" charset="-122"/>
              </a:rPr>
              <a:t>3</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General Direction</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8" name="矩形 7"/>
          <p:cNvSpPr/>
          <p:nvPr/>
        </p:nvSpPr>
        <p:spPr>
          <a:xfrm>
            <a:off x="37282" y="942319"/>
            <a:ext cx="8602822" cy="2277547"/>
          </a:xfrm>
          <a:prstGeom prst="rect">
            <a:avLst/>
          </a:prstGeom>
        </p:spPr>
        <p:txBody>
          <a:bodyPr wrap="square">
            <a:spAutoFit/>
          </a:bodyPr>
          <a:lstStyle/>
          <a:p>
            <a:pPr algn="just">
              <a:lnSpc>
                <a:spcPct val="150000"/>
              </a:lnSpc>
            </a:pPr>
            <a:r>
              <a:rPr lang="en-US" altLang="zh-CN" sz="2400" b="1" i="1" dirty="0" smtClean="0">
                <a:latin typeface="Times New Roman"/>
                <a:cs typeface="Times New Roman"/>
              </a:rPr>
              <a:t>  Indoor Localization</a:t>
            </a:r>
            <a:r>
              <a:rPr lang="en-US" altLang="zh-CN" sz="2400" dirty="0" smtClean="0">
                <a:latin typeface="Times New Roman"/>
                <a:cs typeface="Times New Roman"/>
              </a:rPr>
              <a:t>: locate objects or people inside a building </a:t>
            </a:r>
            <a:r>
              <a:rPr lang="en-US" altLang="zh-CN" sz="2400" dirty="0">
                <a:latin typeface="Times New Roman"/>
                <a:cs typeface="Times New Roman"/>
              </a:rPr>
              <a:t> </a:t>
            </a:r>
            <a:r>
              <a:rPr lang="en-US" altLang="zh-CN" sz="2400" dirty="0" smtClean="0">
                <a:latin typeface="Times New Roman"/>
                <a:cs typeface="Times New Roman"/>
              </a:rPr>
              <a:t> </a:t>
            </a:r>
          </a:p>
          <a:p>
            <a:pPr algn="just">
              <a:lnSpc>
                <a:spcPct val="150000"/>
              </a:lnSpc>
            </a:pPr>
            <a:r>
              <a:rPr lang="en-US" altLang="zh-CN" sz="2400" dirty="0" smtClean="0">
                <a:latin typeface="Times New Roman"/>
                <a:cs typeface="Times New Roman"/>
              </a:rPr>
              <a:t>  using </a:t>
            </a:r>
            <a:r>
              <a:rPr lang="en-US" altLang="zh-CN" sz="2400" dirty="0" smtClean="0">
                <a:solidFill>
                  <a:srgbClr val="3366FF"/>
                </a:solidFill>
                <a:latin typeface="Times New Roman"/>
                <a:cs typeface="Times New Roman"/>
              </a:rPr>
              <a:t>sensory information </a:t>
            </a:r>
            <a:r>
              <a:rPr lang="en-US" altLang="zh-CN" sz="2400" dirty="0" smtClean="0">
                <a:latin typeface="Times New Roman"/>
                <a:cs typeface="Times New Roman"/>
              </a:rPr>
              <a:t>collected by </a:t>
            </a:r>
            <a:r>
              <a:rPr lang="en-US" altLang="zh-CN" sz="2400" dirty="0" smtClean="0">
                <a:solidFill>
                  <a:srgbClr val="3366FF"/>
                </a:solidFill>
                <a:latin typeface="Times New Roman"/>
                <a:cs typeface="Times New Roman"/>
              </a:rPr>
              <a:t>mobile devices</a:t>
            </a:r>
            <a:r>
              <a:rPr lang="en-US" altLang="zh-CN" sz="2400" dirty="0" smtClean="0">
                <a:latin typeface="Times New Roman"/>
                <a:cs typeface="Times New Roman"/>
              </a:rPr>
              <a:t>.</a:t>
            </a:r>
          </a:p>
          <a:p>
            <a:pPr algn="just">
              <a:lnSpc>
                <a:spcPct val="150000"/>
              </a:lnSpc>
            </a:pPr>
            <a:r>
              <a:rPr lang="en-US" altLang="zh-CN" sz="2400" b="1" i="1" dirty="0" smtClean="0">
                <a:latin typeface="Times New Roman"/>
                <a:cs typeface="Times New Roman"/>
              </a:rPr>
              <a:t> Major Focus</a:t>
            </a:r>
            <a:r>
              <a:rPr lang="en-US" altLang="zh-CN" sz="2400" dirty="0" smtClean="0">
                <a:latin typeface="Times New Roman"/>
                <a:cs typeface="Times New Roman"/>
              </a:rPr>
              <a:t>:  direct localization based on fingerprinting before    </a:t>
            </a:r>
          </a:p>
          <a:p>
            <a:pPr algn="just">
              <a:lnSpc>
                <a:spcPct val="150000"/>
              </a:lnSpc>
            </a:pPr>
            <a:r>
              <a:rPr lang="en-US" altLang="zh-CN" sz="2400" dirty="0">
                <a:latin typeface="Times New Roman"/>
                <a:cs typeface="Times New Roman"/>
              </a:rPr>
              <a:t> </a:t>
            </a:r>
            <a:r>
              <a:rPr lang="en-US" altLang="zh-CN" sz="2400" dirty="0" smtClean="0">
                <a:latin typeface="Times New Roman"/>
                <a:cs typeface="Times New Roman"/>
              </a:rPr>
              <a:t> beam alignment  </a:t>
            </a:r>
          </a:p>
        </p:txBody>
      </p:sp>
      <p:pic>
        <p:nvPicPr>
          <p:cNvPr id="2" name="图片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971" y="3351254"/>
            <a:ext cx="5550444" cy="2822437"/>
          </a:xfrm>
          <a:prstGeom prst="rect">
            <a:avLst/>
          </a:prstGeom>
        </p:spPr>
      </p:pic>
      <p:sp>
        <p:nvSpPr>
          <p:cNvPr id="3" name="文本框 2"/>
          <p:cNvSpPr txBox="1"/>
          <p:nvPr/>
        </p:nvSpPr>
        <p:spPr>
          <a:xfrm>
            <a:off x="262743" y="3481691"/>
            <a:ext cx="2966805" cy="2554545"/>
          </a:xfrm>
          <a:prstGeom prst="rect">
            <a:avLst/>
          </a:prstGeom>
          <a:noFill/>
        </p:spPr>
        <p:txBody>
          <a:bodyPr wrap="square" rtlCol="0">
            <a:spAutoFit/>
          </a:bodyPr>
          <a:lstStyle/>
          <a:p>
            <a:pPr marL="342900" indent="-342900">
              <a:buFont typeface="Arial"/>
              <a:buChar char="•"/>
            </a:pPr>
            <a:r>
              <a:rPr kumimoji="1" lang="en-US" altLang="zh-CN" sz="2000" dirty="0" smtClean="0">
                <a:latin typeface="Times New Roman"/>
                <a:cs typeface="Times New Roman"/>
              </a:rPr>
              <a:t>Limited number of access points</a:t>
            </a:r>
          </a:p>
          <a:p>
            <a:pPr marL="285750" indent="-285750">
              <a:buFont typeface="Arial"/>
              <a:buChar char="•"/>
            </a:pPr>
            <a:endParaRPr kumimoji="1" lang="en-US" altLang="zh-CN" sz="2000" dirty="0">
              <a:latin typeface="Times New Roman"/>
              <a:cs typeface="Times New Roman"/>
            </a:endParaRPr>
          </a:p>
          <a:p>
            <a:pPr marL="285750" indent="-285750">
              <a:buFont typeface="Arial"/>
              <a:buChar char="•"/>
            </a:pPr>
            <a:r>
              <a:rPr kumimoji="1" lang="en-US" altLang="zh-CN" sz="2000" dirty="0" smtClean="0">
                <a:latin typeface="Times New Roman"/>
                <a:cs typeface="Times New Roman"/>
              </a:rPr>
              <a:t> The spatial coordinates</a:t>
            </a:r>
          </a:p>
          <a:p>
            <a:pPr marL="285750" indent="-285750">
              <a:buFont typeface="Arial"/>
              <a:buChar char="•"/>
            </a:pPr>
            <a:endParaRPr kumimoji="1" lang="en-US" altLang="zh-CN" sz="2000" dirty="0">
              <a:latin typeface="Times New Roman"/>
              <a:cs typeface="Times New Roman"/>
            </a:endParaRPr>
          </a:p>
          <a:p>
            <a:pPr marL="285750" indent="-285750">
              <a:buFont typeface="Arial"/>
              <a:buChar char="•"/>
            </a:pPr>
            <a:r>
              <a:rPr kumimoji="1" lang="en-US" altLang="zh-CN" sz="2000" dirty="0" smtClean="0">
                <a:latin typeface="Times New Roman"/>
                <a:cs typeface="Times New Roman"/>
              </a:rPr>
              <a:t> Moving objects</a:t>
            </a:r>
          </a:p>
          <a:p>
            <a:pPr marL="285750" indent="-285750">
              <a:buFont typeface="Arial"/>
              <a:buChar char="•"/>
            </a:pPr>
            <a:endParaRPr kumimoji="1" lang="zh-CN" altLang="en-US" sz="2000" dirty="0" smtClean="0">
              <a:latin typeface="Times New Roman"/>
              <a:cs typeface="Times New Roman"/>
            </a:endParaRPr>
          </a:p>
          <a:p>
            <a:pPr marL="285750" indent="-285750">
              <a:buFont typeface="Arial"/>
              <a:buChar char="•"/>
            </a:pPr>
            <a:r>
              <a:rPr kumimoji="1" lang="en-US" altLang="zh-CN" sz="2000" dirty="0" smtClean="0">
                <a:latin typeface="Times New Roman"/>
                <a:cs typeface="Times New Roman"/>
              </a:rPr>
              <a:t> Poor accuracy</a:t>
            </a:r>
            <a:endParaRPr kumimoji="1" lang="zh-CN" altLang="en-US" sz="2000" dirty="0">
              <a:latin typeface="Times New Roman"/>
              <a:cs typeface="Times New Roman"/>
            </a:endParaRPr>
          </a:p>
        </p:txBody>
      </p:sp>
    </p:spTree>
    <p:extLst>
      <p:ext uri="{BB962C8B-B14F-4D97-AF65-F5344CB8AC3E}">
        <p14:creationId xmlns:p14="http://schemas.microsoft.com/office/powerpoint/2010/main" val="6649161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zh-CN" altLang="zh-CN" sz="2800" dirty="0">
                <a:solidFill>
                  <a:srgbClr val="FFFFFF"/>
                </a:solidFill>
                <a:sym typeface="宋体" pitchFamily="2" charset="-122"/>
              </a:rPr>
              <a:t>4</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Existing Solutions</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2" name="文本框 1"/>
          <p:cNvSpPr txBox="1"/>
          <p:nvPr/>
        </p:nvSpPr>
        <p:spPr>
          <a:xfrm>
            <a:off x="295587" y="1138666"/>
            <a:ext cx="3765980" cy="400110"/>
          </a:xfrm>
          <a:prstGeom prst="rect">
            <a:avLst/>
          </a:prstGeom>
          <a:noFill/>
        </p:spPr>
        <p:txBody>
          <a:bodyPr wrap="square" rtlCol="0">
            <a:spAutoFit/>
          </a:bodyPr>
          <a:lstStyle/>
          <a:p>
            <a:r>
              <a:rPr kumimoji="1" lang="en-US" altLang="zh-CN" sz="2000" b="1" i="1" dirty="0" smtClean="0">
                <a:latin typeface="Times New Roman"/>
                <a:cs typeface="Times New Roman"/>
              </a:rPr>
              <a:t>Limited number of  access points</a:t>
            </a:r>
            <a:endParaRPr kumimoji="1" lang="zh-CN" altLang="en-US" sz="2000" b="1" i="1" dirty="0">
              <a:latin typeface="Times New Roman"/>
              <a:cs typeface="Times New Roman"/>
            </a:endParaRPr>
          </a:p>
        </p:txBody>
      </p:sp>
      <p:cxnSp>
        <p:nvCxnSpPr>
          <p:cNvPr id="5" name="直线箭头连接符 4"/>
          <p:cNvCxnSpPr/>
          <p:nvPr/>
        </p:nvCxnSpPr>
        <p:spPr>
          <a:xfrm>
            <a:off x="2036265" y="1703011"/>
            <a:ext cx="0" cy="1417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95587" y="3282056"/>
            <a:ext cx="3765980" cy="2246769"/>
          </a:xfrm>
          <a:prstGeom prst="rect">
            <a:avLst/>
          </a:prstGeom>
          <a:noFill/>
        </p:spPr>
        <p:txBody>
          <a:bodyPr wrap="square" rtlCol="0">
            <a:spAutoFit/>
          </a:bodyPr>
          <a:lstStyle/>
          <a:p>
            <a:pPr marL="342900" indent="-342900">
              <a:buFont typeface="Arial"/>
              <a:buChar char="•"/>
            </a:pPr>
            <a:r>
              <a:rPr kumimoji="1" lang="en-US" altLang="zh-CN" sz="2000" b="1" dirty="0" smtClean="0">
                <a:latin typeface="Times New Roman"/>
                <a:cs typeface="Times New Roman"/>
              </a:rPr>
              <a:t>Data Augmentation</a:t>
            </a:r>
          </a:p>
          <a:p>
            <a:pPr marL="342900" indent="-342900">
              <a:buFont typeface="Arial"/>
              <a:buChar char="•"/>
            </a:pPr>
            <a:endParaRPr kumimoji="1" lang="en-US" altLang="zh-CN" sz="2000" b="1" dirty="0">
              <a:latin typeface="Times New Roman"/>
              <a:cs typeface="Times New Roman"/>
            </a:endParaRPr>
          </a:p>
          <a:p>
            <a:pPr marL="342900" indent="-342900">
              <a:buFont typeface="Arial"/>
              <a:buChar char="•"/>
            </a:pPr>
            <a:r>
              <a:rPr kumimoji="1" lang="en-US" altLang="zh-CN" sz="2000" b="1" dirty="0" smtClean="0">
                <a:latin typeface="Times New Roman"/>
                <a:cs typeface="Times New Roman"/>
              </a:rPr>
              <a:t>Exploit more diverse fingerprinting features at each access point</a:t>
            </a:r>
          </a:p>
          <a:p>
            <a:pPr marL="342900" indent="-342900">
              <a:buFont typeface="Arial"/>
              <a:buChar char="•"/>
            </a:pPr>
            <a:endParaRPr kumimoji="1" lang="en-US" altLang="zh-CN" sz="2000" b="1" u="sng" dirty="0">
              <a:latin typeface="Times New Roman"/>
              <a:cs typeface="Times New Roman"/>
            </a:endParaRPr>
          </a:p>
          <a:p>
            <a:pPr marL="342900" indent="-342900">
              <a:buFont typeface="Arial"/>
              <a:buChar char="•"/>
            </a:pPr>
            <a:endParaRPr kumimoji="1" lang="zh-CN" altLang="en-US" sz="2000" b="1" u="sng" dirty="0">
              <a:latin typeface="Times New Roman"/>
              <a:cs typeface="Times New Roman"/>
            </a:endParaRPr>
          </a:p>
        </p:txBody>
      </p:sp>
      <p:sp>
        <p:nvSpPr>
          <p:cNvPr id="15" name="文本框 14"/>
          <p:cNvSpPr txBox="1"/>
          <p:nvPr/>
        </p:nvSpPr>
        <p:spPr>
          <a:xfrm>
            <a:off x="5462033" y="1148733"/>
            <a:ext cx="2869114" cy="400110"/>
          </a:xfrm>
          <a:prstGeom prst="rect">
            <a:avLst/>
          </a:prstGeom>
          <a:noFill/>
        </p:spPr>
        <p:txBody>
          <a:bodyPr wrap="square" rtlCol="0">
            <a:spAutoFit/>
          </a:bodyPr>
          <a:lstStyle/>
          <a:p>
            <a:r>
              <a:rPr kumimoji="1" lang="en-US" altLang="zh-CN" sz="2000" b="1" i="1" dirty="0" smtClean="0">
                <a:latin typeface="Times New Roman"/>
                <a:cs typeface="Times New Roman"/>
              </a:rPr>
              <a:t>The spatial coordinates</a:t>
            </a:r>
            <a:endParaRPr kumimoji="1" lang="zh-CN" altLang="en-US" sz="2000" b="1" i="1" dirty="0">
              <a:latin typeface="Times New Roman"/>
              <a:cs typeface="Times New Roman"/>
            </a:endParaRPr>
          </a:p>
        </p:txBody>
      </p:sp>
      <p:cxnSp>
        <p:nvCxnSpPr>
          <p:cNvPr id="16" name="直线箭头连接符 15"/>
          <p:cNvCxnSpPr/>
          <p:nvPr/>
        </p:nvCxnSpPr>
        <p:spPr>
          <a:xfrm>
            <a:off x="6808562" y="1658333"/>
            <a:ext cx="0" cy="1417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4925572" y="3259272"/>
            <a:ext cx="3765980" cy="3170099"/>
          </a:xfrm>
          <a:prstGeom prst="rect">
            <a:avLst/>
          </a:prstGeom>
          <a:noFill/>
        </p:spPr>
        <p:txBody>
          <a:bodyPr wrap="square" rtlCol="0">
            <a:spAutoFit/>
          </a:bodyPr>
          <a:lstStyle/>
          <a:p>
            <a:pPr marL="342900" indent="-342900">
              <a:buFont typeface="Arial"/>
              <a:buChar char="•"/>
            </a:pPr>
            <a:r>
              <a:rPr kumimoji="1" lang="en-US" altLang="zh-CN" sz="2000" b="1" dirty="0" smtClean="0">
                <a:latin typeface="Times New Roman"/>
                <a:cs typeface="Times New Roman"/>
              </a:rPr>
              <a:t>Direct division of grid in the target space (not feasible when the space is large and accuracy is strictly required</a:t>
            </a:r>
          </a:p>
          <a:p>
            <a:pPr marL="342900" indent="-342900">
              <a:buFont typeface="Arial"/>
              <a:buChar char="•"/>
            </a:pPr>
            <a:endParaRPr kumimoji="1" lang="en-US" altLang="zh-CN" sz="2000" b="1" u="sng" dirty="0">
              <a:latin typeface="Times New Roman"/>
              <a:cs typeface="Times New Roman"/>
            </a:endParaRPr>
          </a:p>
          <a:p>
            <a:pPr marL="342900" indent="-342900">
              <a:buFont typeface="Arial"/>
              <a:buChar char="•"/>
            </a:pPr>
            <a:r>
              <a:rPr kumimoji="1" lang="en-US" altLang="zh-CN" sz="2000" b="1" dirty="0" smtClean="0">
                <a:latin typeface="Times New Roman"/>
                <a:cs typeface="Times New Roman"/>
              </a:rPr>
              <a:t>Divide into Building/Floor/Location structure</a:t>
            </a:r>
          </a:p>
          <a:p>
            <a:endParaRPr kumimoji="1" lang="en-US" altLang="zh-CN" sz="2000" b="1" i="1" u="sng" dirty="0" smtClean="0">
              <a:latin typeface="Times New Roman"/>
              <a:cs typeface="Times New Roman"/>
            </a:endParaRPr>
          </a:p>
          <a:p>
            <a:endParaRPr kumimoji="1" lang="en-US" altLang="zh-CN" sz="2000" b="1" i="1" u="sng" dirty="0">
              <a:latin typeface="Times New Roman"/>
              <a:cs typeface="Times New Roman"/>
            </a:endParaRPr>
          </a:p>
          <a:p>
            <a:endParaRPr kumimoji="1" lang="en-US" altLang="zh-CN" sz="2000" b="1" i="1" u="sng" dirty="0">
              <a:latin typeface="Times New Roman"/>
              <a:cs typeface="Times New Roman"/>
            </a:endParaRPr>
          </a:p>
        </p:txBody>
      </p:sp>
    </p:spTree>
    <p:extLst>
      <p:ext uri="{BB962C8B-B14F-4D97-AF65-F5344CB8AC3E}">
        <p14:creationId xmlns:p14="http://schemas.microsoft.com/office/powerpoint/2010/main" val="36596845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zh-CN" altLang="zh-CN" sz="2800" dirty="0">
                <a:solidFill>
                  <a:srgbClr val="FFFFFF"/>
                </a:solidFill>
                <a:sym typeface="宋体" pitchFamily="2" charset="-122"/>
              </a:rPr>
              <a:t>5</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Existing Solutions</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1040034" y="1105819"/>
            <a:ext cx="1992461" cy="400110"/>
          </a:xfrm>
          <a:prstGeom prst="rect">
            <a:avLst/>
          </a:prstGeom>
          <a:noFill/>
        </p:spPr>
        <p:txBody>
          <a:bodyPr wrap="square" rtlCol="0">
            <a:spAutoFit/>
          </a:bodyPr>
          <a:lstStyle/>
          <a:p>
            <a:r>
              <a:rPr kumimoji="1" lang="en-US" altLang="zh-CN" sz="2000" b="1" i="1" dirty="0" smtClean="0">
                <a:latin typeface="Times New Roman"/>
                <a:cs typeface="Times New Roman"/>
              </a:rPr>
              <a:t>Moving Objects</a:t>
            </a:r>
            <a:endParaRPr kumimoji="1" lang="zh-CN" altLang="en-US" sz="2000" b="1" i="1" dirty="0">
              <a:latin typeface="Times New Roman"/>
              <a:cs typeface="Times New Roman"/>
            </a:endParaRPr>
          </a:p>
        </p:txBody>
      </p:sp>
      <p:sp>
        <p:nvSpPr>
          <p:cNvPr id="12" name="文本框 11"/>
          <p:cNvSpPr txBox="1"/>
          <p:nvPr/>
        </p:nvSpPr>
        <p:spPr>
          <a:xfrm>
            <a:off x="295587" y="3041178"/>
            <a:ext cx="3765980" cy="1015663"/>
          </a:xfrm>
          <a:prstGeom prst="rect">
            <a:avLst/>
          </a:prstGeom>
          <a:noFill/>
        </p:spPr>
        <p:txBody>
          <a:bodyPr wrap="square" rtlCol="0">
            <a:spAutoFit/>
          </a:bodyPr>
          <a:lstStyle/>
          <a:p>
            <a:r>
              <a:rPr kumimoji="1" lang="en-US" altLang="zh-CN" sz="2000" b="1" dirty="0" smtClean="0">
                <a:latin typeface="Times New Roman"/>
                <a:cs typeface="Times New Roman"/>
              </a:rPr>
              <a:t>Make use of smartphone built-in IMU sensors: </a:t>
            </a:r>
            <a:r>
              <a:rPr kumimoji="1" lang="en-US" altLang="zh-CN" sz="2000" b="1" u="sng" dirty="0" smtClean="0">
                <a:latin typeface="Times New Roman"/>
                <a:cs typeface="Times New Roman"/>
              </a:rPr>
              <a:t>accelerometers, gyroscope, compass</a:t>
            </a:r>
            <a:endParaRPr kumimoji="1" lang="zh-CN" altLang="en-US" sz="2000" b="1" u="sng" dirty="0">
              <a:latin typeface="Times New Roman"/>
              <a:cs typeface="Times New Roman"/>
            </a:endParaRPr>
          </a:p>
        </p:txBody>
      </p:sp>
      <p:pic>
        <p:nvPicPr>
          <p:cNvPr id="13" name="图片 12"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7" y="4179482"/>
            <a:ext cx="3656504" cy="2454272"/>
          </a:xfrm>
          <a:prstGeom prst="rect">
            <a:avLst/>
          </a:prstGeom>
        </p:spPr>
      </p:pic>
      <p:cxnSp>
        <p:nvCxnSpPr>
          <p:cNvPr id="14" name="直线箭头连接符 13"/>
          <p:cNvCxnSpPr/>
          <p:nvPr/>
        </p:nvCxnSpPr>
        <p:spPr>
          <a:xfrm>
            <a:off x="2036265" y="1604470"/>
            <a:ext cx="0" cy="1417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5812369" y="1148733"/>
            <a:ext cx="1938558" cy="400110"/>
          </a:xfrm>
          <a:prstGeom prst="rect">
            <a:avLst/>
          </a:prstGeom>
          <a:noFill/>
        </p:spPr>
        <p:txBody>
          <a:bodyPr wrap="square" rtlCol="0">
            <a:spAutoFit/>
          </a:bodyPr>
          <a:lstStyle/>
          <a:p>
            <a:r>
              <a:rPr kumimoji="1" lang="en-US" altLang="zh-CN" sz="2000" b="1" i="1" dirty="0" smtClean="0">
                <a:latin typeface="Times New Roman"/>
                <a:cs typeface="Times New Roman"/>
              </a:rPr>
              <a:t>Poor Accuracy</a:t>
            </a:r>
            <a:endParaRPr kumimoji="1" lang="zh-CN" altLang="en-US" sz="2000" b="1" i="1" dirty="0">
              <a:latin typeface="Times New Roman"/>
              <a:cs typeface="Times New Roman"/>
            </a:endParaRPr>
          </a:p>
        </p:txBody>
      </p:sp>
      <p:cxnSp>
        <p:nvCxnSpPr>
          <p:cNvPr id="16" name="直线箭头连接符 15"/>
          <p:cNvCxnSpPr/>
          <p:nvPr/>
        </p:nvCxnSpPr>
        <p:spPr>
          <a:xfrm>
            <a:off x="6753822" y="1614537"/>
            <a:ext cx="0" cy="1417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4922589" y="3058742"/>
            <a:ext cx="3765980" cy="1631216"/>
          </a:xfrm>
          <a:prstGeom prst="rect">
            <a:avLst/>
          </a:prstGeom>
          <a:noFill/>
        </p:spPr>
        <p:txBody>
          <a:bodyPr wrap="square" rtlCol="0">
            <a:spAutoFit/>
          </a:bodyPr>
          <a:lstStyle/>
          <a:p>
            <a:r>
              <a:rPr kumimoji="1" lang="en-US" altLang="zh-CN" sz="2000" b="1" dirty="0" smtClean="0">
                <a:latin typeface="Times New Roman"/>
                <a:cs typeface="Times New Roman"/>
              </a:rPr>
              <a:t>Generally meter-level mean error and worst error</a:t>
            </a:r>
          </a:p>
          <a:p>
            <a:endParaRPr kumimoji="1" lang="en-US" altLang="zh-CN" sz="2000" b="1" u="sng" dirty="0">
              <a:latin typeface="Times New Roman"/>
              <a:cs typeface="Times New Roman"/>
            </a:endParaRPr>
          </a:p>
          <a:p>
            <a:r>
              <a:rPr kumimoji="1" lang="en-US" altLang="zh-CN" sz="2000" b="1" dirty="0" smtClean="0">
                <a:latin typeface="Times New Roman"/>
                <a:cs typeface="Times New Roman"/>
              </a:rPr>
              <a:t>Error is often measured as the form of CDF </a:t>
            </a:r>
            <a:endParaRPr kumimoji="1" lang="zh-CN" altLang="en-US" sz="2000" b="1" dirty="0">
              <a:latin typeface="Times New Roman"/>
              <a:cs typeface="Times New Roman"/>
            </a:endParaRPr>
          </a:p>
        </p:txBody>
      </p:sp>
    </p:spTree>
    <p:extLst>
      <p:ext uri="{BB962C8B-B14F-4D97-AF65-F5344CB8AC3E}">
        <p14:creationId xmlns:p14="http://schemas.microsoft.com/office/powerpoint/2010/main" val="365968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zh-CN" altLang="zh-CN" sz="2800" dirty="0">
                <a:solidFill>
                  <a:srgbClr val="FFFFFF"/>
                </a:solidFill>
                <a:sym typeface="宋体" pitchFamily="2" charset="-122"/>
              </a:rPr>
              <a:t>6</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Paper [1]</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1123400"/>
            <a:ext cx="8956609" cy="3416320"/>
          </a:xfrm>
          <a:prstGeom prst="rect">
            <a:avLst/>
          </a:prstGeom>
          <a:noFill/>
        </p:spPr>
        <p:txBody>
          <a:bodyPr wrap="square" rtlCol="0">
            <a:spAutoFit/>
          </a:bodyPr>
          <a:lstStyle/>
          <a:p>
            <a:pPr algn="ctr"/>
            <a:r>
              <a:rPr lang="en-US" altLang="zh-CN" sz="3200" i="1" dirty="0">
                <a:latin typeface="Times New Roman"/>
                <a:cs typeface="Times New Roman"/>
              </a:rPr>
              <a:t>A Scalable Deep Neural Network Architecture for Multi-Building and Multi-Floor Indoor Localization Based on Wi-Fi Fingerprinting </a:t>
            </a:r>
            <a:endParaRPr lang="en-US" altLang="zh-CN" sz="3200" i="1" dirty="0" smtClean="0">
              <a:latin typeface="Times New Roman"/>
              <a:cs typeface="Times New Roman"/>
            </a:endParaRPr>
          </a:p>
          <a:p>
            <a:pPr algn="ctr"/>
            <a:endParaRPr lang="en-US" altLang="zh-CN" sz="3200" i="1" dirty="0">
              <a:latin typeface="Times New Roman"/>
              <a:cs typeface="Times New Roman"/>
            </a:endParaRPr>
          </a:p>
          <a:p>
            <a:pPr algn="ctr"/>
            <a:r>
              <a:rPr lang="en-US" altLang="zh-CN" sz="2800" dirty="0">
                <a:latin typeface="Times New Roman"/>
                <a:cs typeface="Times New Roman"/>
              </a:rPr>
              <a:t>An earlier version of this paper was presented in part at ICUMT/FOAN 2017, Munich, Germany, November 2017. </a:t>
            </a:r>
          </a:p>
          <a:p>
            <a:pPr algn="ctr"/>
            <a:endParaRPr lang="en-US" altLang="zh-CN" sz="3200" i="1" dirty="0">
              <a:latin typeface="Times New Roman"/>
              <a:cs typeface="Times New Roman"/>
            </a:endParaRPr>
          </a:p>
        </p:txBody>
      </p:sp>
      <p:cxnSp>
        <p:nvCxnSpPr>
          <p:cNvPr id="6" name="直线箭头连接符 5"/>
          <p:cNvCxnSpPr/>
          <p:nvPr/>
        </p:nvCxnSpPr>
        <p:spPr>
          <a:xfrm>
            <a:off x="963390" y="4149563"/>
            <a:ext cx="21895" cy="108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394115" y="5233486"/>
            <a:ext cx="3590820" cy="584776"/>
          </a:xfrm>
          <a:prstGeom prst="rect">
            <a:avLst/>
          </a:prstGeom>
          <a:noFill/>
        </p:spPr>
        <p:txBody>
          <a:bodyPr wrap="square" rtlCol="0">
            <a:spAutoFit/>
          </a:bodyPr>
          <a:lstStyle/>
          <a:p>
            <a:pPr algn="just"/>
            <a:r>
              <a:rPr kumimoji="1" lang="en-US" altLang="zh-CN" sz="1600" dirty="0">
                <a:latin typeface="Times New Roman"/>
                <a:cs typeface="Times New Roman"/>
              </a:rPr>
              <a:t>International Congress on Ultra Modern Telecommunications and Control System</a:t>
            </a:r>
            <a:endParaRPr kumimoji="1" lang="zh-CN" altLang="en-US" sz="1600" dirty="0">
              <a:latin typeface="Times New Roman"/>
              <a:cs typeface="Times New Roman"/>
            </a:endParaRPr>
          </a:p>
        </p:txBody>
      </p:sp>
      <p:cxnSp>
        <p:nvCxnSpPr>
          <p:cNvPr id="14" name="直线箭头连接符 13"/>
          <p:cNvCxnSpPr/>
          <p:nvPr/>
        </p:nvCxnSpPr>
        <p:spPr>
          <a:xfrm>
            <a:off x="2682168" y="4112720"/>
            <a:ext cx="2605534" cy="853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4728506" y="5221657"/>
            <a:ext cx="3590820" cy="584776"/>
          </a:xfrm>
          <a:prstGeom prst="rect">
            <a:avLst/>
          </a:prstGeom>
          <a:noFill/>
        </p:spPr>
        <p:txBody>
          <a:bodyPr wrap="square" rtlCol="0">
            <a:spAutoFit/>
          </a:bodyPr>
          <a:lstStyle/>
          <a:p>
            <a:r>
              <a:rPr lang="en-US" altLang="zh-CN" sz="1600" dirty="0">
                <a:latin typeface="Times New Roman"/>
                <a:cs typeface="Times New Roman"/>
              </a:rPr>
              <a:t>International Workshop on Fiber Optics on Access Network</a:t>
            </a:r>
          </a:p>
        </p:txBody>
      </p:sp>
    </p:spTree>
    <p:extLst>
      <p:ext uri="{BB962C8B-B14F-4D97-AF65-F5344CB8AC3E}">
        <p14:creationId xmlns:p14="http://schemas.microsoft.com/office/powerpoint/2010/main" val="3659684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a:solidFill>
                  <a:srgbClr val="FFFFFF"/>
                </a:solidFill>
                <a:sym typeface="宋体" pitchFamily="2" charset="-122"/>
              </a:rPr>
              <a:t>7</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Paper [1]</a:t>
            </a:r>
            <a:endParaRPr lang="zh-CN" altLang="en-US" sz="3200" b="1" dirty="0">
              <a:solidFill>
                <a:srgbClr val="0070C0"/>
              </a:solidFill>
              <a:latin typeface="Arial" panose="020B0604020202020204" pitchFamily="34" charset="0"/>
              <a:cs typeface="Arial" panose="020B0604020202020204" pitchFamily="34" charset="0"/>
            </a:endParaRPr>
          </a:p>
        </p:txBody>
      </p:sp>
      <p:pic>
        <p:nvPicPr>
          <p:cNvPr id="2" name="图片 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23" y="1053659"/>
            <a:ext cx="8156222" cy="5267919"/>
          </a:xfrm>
          <a:prstGeom prst="rect">
            <a:avLst/>
          </a:prstGeom>
          <a:ln>
            <a:noFill/>
          </a:ln>
          <a:effectLst>
            <a:softEdge rad="112500"/>
          </a:effectLst>
        </p:spPr>
      </p:pic>
    </p:spTree>
    <p:extLst>
      <p:ext uri="{BB962C8B-B14F-4D97-AF65-F5344CB8AC3E}">
        <p14:creationId xmlns:p14="http://schemas.microsoft.com/office/powerpoint/2010/main" val="352749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a:solidFill>
                  <a:srgbClr val="FFFFFF"/>
                </a:solidFill>
                <a:sym typeface="宋体" pitchFamily="2" charset="-122"/>
              </a:rPr>
              <a:t>8</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Motivation</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890939"/>
            <a:ext cx="8715761" cy="5964711"/>
          </a:xfrm>
          <a:prstGeom prst="rect">
            <a:avLst/>
          </a:prstGeom>
          <a:noFill/>
        </p:spPr>
        <p:txBody>
          <a:bodyPr wrap="square" rtlCol="0">
            <a:spAutoFit/>
          </a:bodyPr>
          <a:lstStyle/>
          <a:p>
            <a:pPr algn="just">
              <a:lnSpc>
                <a:spcPct val="120000"/>
              </a:lnSpc>
            </a:pPr>
            <a:endParaRPr lang="en-US" altLang="zh-CN" dirty="0">
              <a:latin typeface="Times New Roman"/>
              <a:cs typeface="Times New Roman"/>
            </a:endParaRPr>
          </a:p>
          <a:p>
            <a:pPr marL="342900" indent="-342900" algn="just">
              <a:lnSpc>
                <a:spcPct val="120000"/>
              </a:lnSpc>
              <a:buFont typeface="Arial"/>
              <a:buChar char="•"/>
            </a:pPr>
            <a:r>
              <a:rPr lang="en-US" altLang="zh-CN" sz="2400" dirty="0" smtClean="0">
                <a:solidFill>
                  <a:srgbClr val="3366FF"/>
                </a:solidFill>
                <a:latin typeface="Times New Roman"/>
                <a:cs typeface="Times New Roman"/>
              </a:rPr>
              <a:t>Existing Problem</a:t>
            </a:r>
            <a:r>
              <a:rPr lang="en-US" altLang="zh-CN" dirty="0" smtClean="0">
                <a:latin typeface="Times New Roman"/>
                <a:cs typeface="Times New Roman"/>
              </a:rPr>
              <a:t>: large-scale location-aware services covering a complex of multi-  story buildings (e.g., shopping mall).</a:t>
            </a:r>
          </a:p>
          <a:p>
            <a:pPr algn="just">
              <a:lnSpc>
                <a:spcPct val="120000"/>
              </a:lnSpc>
            </a:pPr>
            <a:endParaRPr lang="en-US" altLang="zh-CN" dirty="0" smtClean="0">
              <a:latin typeface="Times New Roman"/>
              <a:cs typeface="Times New Roman"/>
            </a:endParaRPr>
          </a:p>
          <a:p>
            <a:pPr algn="just">
              <a:lnSpc>
                <a:spcPct val="120000"/>
              </a:lnSpc>
            </a:pPr>
            <a:r>
              <a:rPr lang="en-US" altLang="zh-CN" dirty="0" smtClean="0">
                <a:latin typeface="Times New Roman"/>
                <a:cs typeface="Times New Roman"/>
              </a:rPr>
              <a:t>      -&gt; The hierarchical structure : </a:t>
            </a:r>
            <a:r>
              <a:rPr lang="en-US" altLang="zh-CN" u="sng" dirty="0" smtClean="0">
                <a:latin typeface="Times New Roman"/>
                <a:cs typeface="Times New Roman"/>
              </a:rPr>
              <a:t>building / floor / 2D coordinates</a:t>
            </a:r>
            <a:r>
              <a:rPr lang="en-US" altLang="zh-CN" dirty="0" smtClean="0">
                <a:latin typeface="Times New Roman"/>
                <a:cs typeface="Times New Roman"/>
              </a:rPr>
              <a:t>	</a:t>
            </a:r>
          </a:p>
          <a:p>
            <a:pPr algn="just">
              <a:lnSpc>
                <a:spcPct val="120000"/>
              </a:lnSpc>
            </a:pPr>
            <a:r>
              <a:rPr lang="en-US" altLang="zh-CN" dirty="0" smtClean="0">
                <a:latin typeface="Times New Roman"/>
                <a:cs typeface="Times New Roman"/>
              </a:rPr>
              <a:t>      -&gt; NLOS condition stronger</a:t>
            </a:r>
          </a:p>
          <a:p>
            <a:pPr algn="just">
              <a:lnSpc>
                <a:spcPct val="120000"/>
              </a:lnSpc>
            </a:pPr>
            <a:r>
              <a:rPr lang="en-US" altLang="zh-CN" dirty="0">
                <a:latin typeface="Times New Roman"/>
                <a:cs typeface="Times New Roman"/>
              </a:rPr>
              <a:t> </a:t>
            </a:r>
            <a:r>
              <a:rPr lang="en-US" altLang="zh-CN" dirty="0" smtClean="0">
                <a:latin typeface="Times New Roman"/>
                <a:cs typeface="Times New Roman"/>
              </a:rPr>
              <a:t>     -&gt; AP scarce ( because the purpose of these spots is not to provide indoor localization)</a:t>
            </a:r>
          </a:p>
          <a:p>
            <a:pPr algn="just">
              <a:lnSpc>
                <a:spcPct val="120000"/>
              </a:lnSpc>
            </a:pPr>
            <a:r>
              <a:rPr lang="en-US" altLang="zh-CN" dirty="0" smtClean="0">
                <a:latin typeface="Times New Roman"/>
                <a:cs typeface="Times New Roman"/>
              </a:rPr>
              <a:t>      </a:t>
            </a:r>
          </a:p>
          <a:p>
            <a:pPr algn="just">
              <a:lnSpc>
                <a:spcPct val="120000"/>
              </a:lnSpc>
            </a:pPr>
            <a:endParaRPr lang="en-US" altLang="zh-CN" dirty="0" smtClean="0">
              <a:latin typeface="Times New Roman"/>
              <a:cs typeface="Times New Roman"/>
            </a:endParaRPr>
          </a:p>
          <a:p>
            <a:pPr marL="342900" indent="-342900">
              <a:lnSpc>
                <a:spcPct val="130000"/>
              </a:lnSpc>
              <a:buFont typeface="Arial"/>
              <a:buChar char="•"/>
            </a:pPr>
            <a:r>
              <a:rPr lang="en-US" altLang="zh-CN" sz="2400" dirty="0" smtClean="0">
                <a:solidFill>
                  <a:srgbClr val="0000FF"/>
                </a:solidFill>
                <a:latin typeface="Times New Roman"/>
                <a:cs typeface="Times New Roman"/>
              </a:rPr>
              <a:t>Call for </a:t>
            </a:r>
            <a:r>
              <a:rPr lang="en-US" altLang="zh-CN" sz="2400" u="sng" dirty="0" smtClean="0">
                <a:solidFill>
                  <a:srgbClr val="0000FF"/>
                </a:solidFill>
                <a:latin typeface="Times New Roman"/>
                <a:cs typeface="Times New Roman"/>
              </a:rPr>
              <a:t>Scalability</a:t>
            </a:r>
            <a:r>
              <a:rPr lang="en-US" altLang="zh-CN" dirty="0" smtClean="0">
                <a:latin typeface="Times New Roman"/>
                <a:cs typeface="Times New Roman"/>
              </a:rPr>
              <a:t>: Scalability </a:t>
            </a:r>
            <a:r>
              <a:rPr lang="en-US" altLang="zh-CN" dirty="0">
                <a:latin typeface="Times New Roman"/>
                <a:cs typeface="Times New Roman"/>
              </a:rPr>
              <a:t>is an attribute that describes the ability of </a:t>
            </a:r>
            <a:r>
              <a:rPr lang="en-US" altLang="zh-CN" dirty="0" smtClean="0">
                <a:latin typeface="Times New Roman"/>
                <a:cs typeface="Times New Roman"/>
              </a:rPr>
              <a:t>process</a:t>
            </a:r>
            <a:r>
              <a:rPr lang="en-US" altLang="zh-CN" dirty="0">
                <a:latin typeface="Times New Roman"/>
                <a:cs typeface="Times New Roman"/>
              </a:rPr>
              <a:t>,  </a:t>
            </a:r>
            <a:endParaRPr lang="en-US" altLang="zh-CN" dirty="0" smtClean="0">
              <a:latin typeface="Times New Roman"/>
              <a:cs typeface="Times New Roman"/>
            </a:endParaRPr>
          </a:p>
          <a:p>
            <a:pPr>
              <a:lnSpc>
                <a:spcPct val="130000"/>
              </a:lnSpc>
            </a:pPr>
            <a:r>
              <a:rPr lang="en-US" altLang="zh-CN" dirty="0" smtClean="0">
                <a:latin typeface="Times New Roman"/>
                <a:cs typeface="Times New Roman"/>
              </a:rPr>
              <a:t>      network</a:t>
            </a:r>
            <a:r>
              <a:rPr lang="en-US" altLang="zh-CN" dirty="0">
                <a:latin typeface="Times New Roman"/>
                <a:cs typeface="Times New Roman"/>
              </a:rPr>
              <a:t>, software or organization to grow and manage increased demand. A system, </a:t>
            </a:r>
            <a:r>
              <a:rPr lang="en-US" altLang="zh-CN" dirty="0" smtClean="0">
                <a:latin typeface="Times New Roman"/>
                <a:cs typeface="Times New Roman"/>
              </a:rPr>
              <a:t>  </a:t>
            </a:r>
          </a:p>
          <a:p>
            <a:pPr>
              <a:lnSpc>
                <a:spcPct val="130000"/>
              </a:lnSpc>
            </a:pPr>
            <a:r>
              <a:rPr lang="en-US" altLang="zh-CN" dirty="0">
                <a:latin typeface="Times New Roman"/>
                <a:cs typeface="Times New Roman"/>
              </a:rPr>
              <a:t> </a:t>
            </a:r>
            <a:r>
              <a:rPr lang="en-US" altLang="zh-CN" dirty="0" smtClean="0">
                <a:latin typeface="Times New Roman"/>
                <a:cs typeface="Times New Roman"/>
              </a:rPr>
              <a:t>     business </a:t>
            </a:r>
            <a:r>
              <a:rPr lang="en-US" altLang="zh-CN" dirty="0">
                <a:latin typeface="Times New Roman"/>
                <a:cs typeface="Times New Roman"/>
              </a:rPr>
              <a:t>or software that is described as scalable has an advantage because it is more </a:t>
            </a:r>
            <a:r>
              <a:rPr lang="en-US" altLang="zh-CN" dirty="0" smtClean="0">
                <a:latin typeface="Times New Roman"/>
                <a:cs typeface="Times New Roman"/>
              </a:rPr>
              <a:t> </a:t>
            </a:r>
          </a:p>
          <a:p>
            <a:pPr>
              <a:lnSpc>
                <a:spcPct val="130000"/>
              </a:lnSpc>
            </a:pPr>
            <a:r>
              <a:rPr lang="en-US" altLang="zh-CN" dirty="0">
                <a:latin typeface="Times New Roman"/>
                <a:cs typeface="Times New Roman"/>
              </a:rPr>
              <a:t> </a:t>
            </a:r>
            <a:r>
              <a:rPr lang="en-US" altLang="zh-CN" dirty="0" smtClean="0">
                <a:latin typeface="Times New Roman"/>
                <a:cs typeface="Times New Roman"/>
              </a:rPr>
              <a:t>     adaptable </a:t>
            </a:r>
            <a:r>
              <a:rPr lang="en-US" altLang="zh-CN" dirty="0">
                <a:latin typeface="Times New Roman"/>
                <a:cs typeface="Times New Roman"/>
              </a:rPr>
              <a:t>to the changing needs or demands of its users or clients. </a:t>
            </a:r>
            <a:endParaRPr lang="en-US" altLang="zh-CN" sz="2400" dirty="0">
              <a:latin typeface="Times New Roman"/>
              <a:cs typeface="Times New Roman"/>
            </a:endParaRPr>
          </a:p>
          <a:p>
            <a:pPr marL="285750" indent="-285750">
              <a:lnSpc>
                <a:spcPct val="120000"/>
              </a:lnSpc>
              <a:buFont typeface="Arial"/>
              <a:buChar char="•"/>
            </a:pPr>
            <a:endParaRPr lang="en-US" altLang="zh-CN" sz="2400" dirty="0" smtClean="0">
              <a:solidFill>
                <a:srgbClr val="0000FF"/>
              </a:solidFill>
              <a:latin typeface="Times New Roman"/>
              <a:cs typeface="Times New Roman"/>
            </a:endParaRPr>
          </a:p>
          <a:p>
            <a:pPr algn="just">
              <a:lnSpc>
                <a:spcPct val="120000"/>
              </a:lnSpc>
            </a:pPr>
            <a:endParaRPr lang="en-US" altLang="zh-CN" sz="2400" dirty="0">
              <a:solidFill>
                <a:srgbClr val="3366FF"/>
              </a:solidFill>
              <a:latin typeface="Times New Roman"/>
              <a:cs typeface="Times New Roman"/>
            </a:endParaRPr>
          </a:p>
          <a:p>
            <a:pPr algn="just">
              <a:lnSpc>
                <a:spcPct val="120000"/>
              </a:lnSpc>
            </a:pPr>
            <a:endParaRPr lang="en-US" altLang="zh-CN" dirty="0" smtClean="0">
              <a:latin typeface="Times New Roman"/>
              <a:cs typeface="Times New Roman"/>
            </a:endParaRPr>
          </a:p>
        </p:txBody>
      </p:sp>
    </p:spTree>
    <p:extLst>
      <p:ext uri="{BB962C8B-B14F-4D97-AF65-F5344CB8AC3E}">
        <p14:creationId xmlns:p14="http://schemas.microsoft.com/office/powerpoint/2010/main" val="316869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4" y="-345290"/>
            <a:ext cx="2242792" cy="2242792"/>
          </a:xfrm>
          <a:prstGeom prst="rect">
            <a:avLst/>
          </a:prstGeom>
        </p:spPr>
      </p:pic>
      <p:sp>
        <p:nvSpPr>
          <p:cNvPr id="10" name="Freeform 5">
            <a:extLst>
              <a:ext uri="{FF2B5EF4-FFF2-40B4-BE49-F238E27FC236}">
                <a16:creationId xmlns:a16="http://schemas.microsoft.com/office/drawing/2014/main" xmlns="" id="{B08ABADA-267C-467B-B98D-EC82876699CE}"/>
              </a:ext>
            </a:extLst>
          </p:cNvPr>
          <p:cNvSpPr>
            <a:spLocks noChangeAspect="1" noChangeArrowheads="1"/>
          </p:cNvSpPr>
          <p:nvPr/>
        </p:nvSpPr>
        <p:spPr bwMode="auto">
          <a:xfrm flipH="1">
            <a:off x="8651052" y="6274408"/>
            <a:ext cx="381946" cy="471812"/>
          </a:xfrm>
          <a:custGeom>
            <a:avLst/>
            <a:gdLst>
              <a:gd name="T0" fmla="*/ 225 w 455"/>
              <a:gd name="T1" fmla="*/ 459 h 459"/>
              <a:gd name="T2" fmla="*/ 455 w 455"/>
              <a:gd name="T3" fmla="*/ 230 h 459"/>
              <a:gd name="T4" fmla="*/ 225 w 455"/>
              <a:gd name="T5" fmla="*/ 0 h 459"/>
              <a:gd name="T6" fmla="*/ 0 w 455"/>
              <a:gd name="T7" fmla="*/ 185 h 459"/>
              <a:gd name="T8" fmla="*/ 5 w 455"/>
              <a:gd name="T9" fmla="*/ 459 h 459"/>
              <a:gd name="T10" fmla="*/ 225 w 455"/>
              <a:gd name="T11" fmla="*/ 459 h 459"/>
              <a:gd name="T12" fmla="*/ 0 60000 65536"/>
              <a:gd name="T13" fmla="*/ 0 60000 65536"/>
              <a:gd name="T14" fmla="*/ 0 60000 65536"/>
              <a:gd name="T15" fmla="*/ 0 60000 65536"/>
              <a:gd name="T16" fmla="*/ 0 60000 65536"/>
              <a:gd name="T17" fmla="*/ 0 60000 65536"/>
              <a:gd name="T18" fmla="*/ 0 w 455"/>
              <a:gd name="T19" fmla="*/ 0 h 459"/>
              <a:gd name="T20" fmla="*/ 455 w 455"/>
              <a:gd name="T21" fmla="*/ 459 h 459"/>
            </a:gdLst>
            <a:ahLst/>
            <a:cxnLst>
              <a:cxn ang="T12">
                <a:pos x="T0" y="T1"/>
              </a:cxn>
              <a:cxn ang="T13">
                <a:pos x="T2" y="T3"/>
              </a:cxn>
              <a:cxn ang="T14">
                <a:pos x="T4" y="T5"/>
              </a:cxn>
              <a:cxn ang="T15">
                <a:pos x="T6" y="T7"/>
              </a:cxn>
              <a:cxn ang="T16">
                <a:pos x="T8" y="T9"/>
              </a:cxn>
              <a:cxn ang="T17">
                <a:pos x="T10" y="T11"/>
              </a:cxn>
            </a:cxnLst>
            <a:rect l="T18" t="T19" r="T20" b="T21"/>
            <a:pathLst>
              <a:path w="455" h="459">
                <a:moveTo>
                  <a:pt x="225" y="459"/>
                </a:moveTo>
                <a:cubicBezTo>
                  <a:pt x="352" y="459"/>
                  <a:pt x="455" y="357"/>
                  <a:pt x="455" y="230"/>
                </a:cubicBezTo>
                <a:cubicBezTo>
                  <a:pt x="455" y="103"/>
                  <a:pt x="352" y="0"/>
                  <a:pt x="225" y="0"/>
                </a:cubicBezTo>
                <a:cubicBezTo>
                  <a:pt x="114" y="0"/>
                  <a:pt x="20" y="80"/>
                  <a:pt x="0" y="185"/>
                </a:cubicBezTo>
                <a:cubicBezTo>
                  <a:pt x="5" y="459"/>
                  <a:pt x="5" y="459"/>
                  <a:pt x="5" y="459"/>
                </a:cubicBezTo>
                <a:lnTo>
                  <a:pt x="225" y="459"/>
                </a:lnTo>
                <a:close/>
              </a:path>
            </a:pathLst>
          </a:custGeom>
          <a:solidFill>
            <a:srgbClr val="CF3C27"/>
          </a:solidFill>
          <a:ln w="9525" cmpd="sng">
            <a:noFill/>
            <a:bevel/>
            <a:headEnd/>
            <a:tailEnd/>
          </a:ln>
        </p:spPr>
        <p:txBody>
          <a:bodyPr/>
          <a:lstStyle/>
          <a:p>
            <a:r>
              <a:rPr lang="zh-CN" altLang="zh-CN" sz="2133" dirty="0">
                <a:solidFill>
                  <a:srgbClr val="000000"/>
                </a:solidFill>
                <a:sym typeface="宋体" pitchFamily="2" charset="-122"/>
              </a:rPr>
              <a:t> </a:t>
            </a:r>
            <a:r>
              <a:rPr lang="zh-CN" altLang="en-US" sz="2133" dirty="0">
                <a:solidFill>
                  <a:srgbClr val="000000"/>
                </a:solidFill>
                <a:sym typeface="宋体" pitchFamily="2" charset="-122"/>
              </a:rPr>
              <a:t> </a:t>
            </a:r>
            <a:r>
              <a:rPr lang="en-US" altLang="zh-CN" sz="2800" dirty="0">
                <a:solidFill>
                  <a:srgbClr val="FFFFFF"/>
                </a:solidFill>
                <a:sym typeface="宋体" pitchFamily="2" charset="-122"/>
              </a:rPr>
              <a:t>9</a:t>
            </a:r>
            <a:endParaRPr lang="zh-CN" altLang="zh-CN" sz="2800" dirty="0">
              <a:solidFill>
                <a:schemeClr val="bg1"/>
              </a:solidFill>
              <a:sym typeface="宋体" pitchFamily="2" charset="-122"/>
            </a:endParaRPr>
          </a:p>
        </p:txBody>
      </p:sp>
      <p:cxnSp>
        <p:nvCxnSpPr>
          <p:cNvPr id="11" name="直接连接符 9"/>
          <p:cNvCxnSpPr/>
          <p:nvPr/>
        </p:nvCxnSpPr>
        <p:spPr>
          <a:xfrm>
            <a:off x="0" y="942319"/>
            <a:ext cx="9144000" cy="0"/>
          </a:xfrm>
          <a:prstGeom prst="line">
            <a:avLst/>
          </a:prstGeom>
          <a:ln w="38100">
            <a:solidFill>
              <a:srgbClr val="0070C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389" y="277635"/>
            <a:ext cx="4147930" cy="584775"/>
          </a:xfrm>
          <a:prstGeom prst="rect">
            <a:avLst/>
          </a:prstGeom>
          <a:noFill/>
        </p:spPr>
        <p:txBody>
          <a:bodyPr wrap="square" rtlCol="0">
            <a:spAutoFit/>
          </a:bodyPr>
          <a:lstStyle/>
          <a:p>
            <a:r>
              <a:rPr lang="zh-CN" altLang="en-US" sz="3200" b="1" dirty="0" smtClean="0">
                <a:solidFill>
                  <a:srgbClr val="0070C0"/>
                </a:solidFill>
                <a:latin typeface="Arial" panose="020B0604020202020204" pitchFamily="34" charset="0"/>
                <a:cs typeface="Arial" panose="020B0604020202020204" pitchFamily="34" charset="0"/>
              </a:rPr>
              <a:t> </a:t>
            </a:r>
            <a:r>
              <a:rPr lang="en-US" altLang="zh-CN" sz="3200" b="1" dirty="0" smtClean="0">
                <a:solidFill>
                  <a:srgbClr val="0070C0"/>
                </a:solidFill>
                <a:latin typeface="Arial" panose="020B0604020202020204" pitchFamily="34" charset="0"/>
                <a:cs typeface="Arial" panose="020B0604020202020204" pitchFamily="34" charset="0"/>
              </a:rPr>
              <a:t>Existing Solutions </a:t>
            </a:r>
            <a:endParaRPr lang="zh-CN" altLang="en-US" sz="3200" b="1" dirty="0">
              <a:solidFill>
                <a:srgbClr val="0070C0"/>
              </a:solidFill>
              <a:latin typeface="Arial" panose="020B0604020202020204" pitchFamily="34" charset="0"/>
              <a:cs typeface="Arial" panose="020B0604020202020204" pitchFamily="34" charset="0"/>
            </a:endParaRPr>
          </a:p>
        </p:txBody>
      </p:sp>
      <p:sp>
        <p:nvSpPr>
          <p:cNvPr id="9" name="文本框 8"/>
          <p:cNvSpPr txBox="1"/>
          <p:nvPr/>
        </p:nvSpPr>
        <p:spPr>
          <a:xfrm>
            <a:off x="76389" y="715755"/>
            <a:ext cx="8715761" cy="6398676"/>
          </a:xfrm>
          <a:prstGeom prst="rect">
            <a:avLst/>
          </a:prstGeom>
          <a:noFill/>
        </p:spPr>
        <p:txBody>
          <a:bodyPr wrap="square" rtlCol="0">
            <a:spAutoFit/>
          </a:bodyPr>
          <a:lstStyle/>
          <a:p>
            <a:pPr algn="just">
              <a:lnSpc>
                <a:spcPct val="120000"/>
              </a:lnSpc>
            </a:pPr>
            <a:endParaRPr lang="en-US" altLang="zh-CN" dirty="0" smtClean="0">
              <a:latin typeface="Times New Roman"/>
              <a:cs typeface="Times New Roman"/>
            </a:endParaRPr>
          </a:p>
          <a:p>
            <a:pPr marL="285750" indent="-285750" algn="just">
              <a:lnSpc>
                <a:spcPct val="120000"/>
              </a:lnSpc>
              <a:buFont typeface="Arial"/>
              <a:buChar char="•"/>
            </a:pPr>
            <a:r>
              <a:rPr lang="en-US" altLang="zh-CN" sz="2400" dirty="0" smtClean="0">
                <a:solidFill>
                  <a:srgbClr val="0000FF"/>
                </a:solidFill>
                <a:latin typeface="Times New Roman"/>
                <a:cs typeface="Times New Roman"/>
              </a:rPr>
              <a:t> Existing Solution: </a:t>
            </a:r>
            <a:r>
              <a:rPr lang="en-US" altLang="zh-CN" dirty="0" smtClean="0">
                <a:solidFill>
                  <a:srgbClr val="000000"/>
                </a:solidFill>
                <a:latin typeface="Times New Roman"/>
                <a:cs typeface="Times New Roman"/>
              </a:rPr>
              <a:t>divide the hierarchical structure into parts and conquer each part       using tailored algorithm. </a:t>
            </a:r>
          </a:p>
          <a:p>
            <a:pPr algn="just">
              <a:lnSpc>
                <a:spcPct val="120000"/>
              </a:lnSpc>
            </a:pPr>
            <a:endParaRPr lang="en-US" altLang="zh-CN" dirty="0" smtClean="0">
              <a:solidFill>
                <a:srgbClr val="000000"/>
              </a:solidFill>
              <a:latin typeface="Times New Roman"/>
              <a:cs typeface="Times New Roman"/>
            </a:endParaRPr>
          </a:p>
          <a:p>
            <a:pPr marL="342900" indent="-342900" algn="just">
              <a:lnSpc>
                <a:spcPct val="120000"/>
              </a:lnSpc>
              <a:buFont typeface="+mj-lt"/>
              <a:buAutoNum type="arabicPeriod"/>
            </a:pPr>
            <a:r>
              <a:rPr lang="en-US" altLang="zh-CN" dirty="0" smtClean="0">
                <a:solidFill>
                  <a:srgbClr val="000000"/>
                </a:solidFill>
                <a:latin typeface="Times New Roman"/>
                <a:cs typeface="Times New Roman"/>
              </a:rPr>
              <a:t>One measured fingerprint (RSS1, RSS2, RSS3,</a:t>
            </a:r>
            <a:r>
              <a:rPr lang="mr-IN" altLang="zh-CN" dirty="0" smtClean="0">
                <a:solidFill>
                  <a:srgbClr val="000000"/>
                </a:solidFill>
                <a:latin typeface="Times New Roman"/>
                <a:cs typeface="Times New Roman"/>
              </a:rPr>
              <a:t>…), find the AP corresponding to the   </a:t>
            </a:r>
            <a:r>
              <a:rPr lang="mr-IN" altLang="zh-CN" b="1" dirty="0" smtClean="0">
                <a:solidFill>
                  <a:srgbClr val="000000"/>
                </a:solidFill>
                <a:latin typeface="Times New Roman"/>
                <a:cs typeface="Times New Roman"/>
              </a:rPr>
              <a:t>strongest RSS</a:t>
            </a:r>
            <a:r>
              <a:rPr lang="mr-IN" altLang="zh-CN" dirty="0" smtClean="0">
                <a:solidFill>
                  <a:srgbClr val="000000"/>
                </a:solidFill>
                <a:latin typeface="Times New Roman"/>
                <a:cs typeface="Times New Roman"/>
              </a:rPr>
              <a:t>, then build a </a:t>
            </a:r>
            <a:r>
              <a:rPr lang="mr-IN" altLang="zh-CN" b="1" dirty="0" smtClean="0">
                <a:solidFill>
                  <a:srgbClr val="000000"/>
                </a:solidFill>
                <a:latin typeface="Times New Roman"/>
                <a:cs typeface="Times New Roman"/>
              </a:rPr>
              <a:t>subset of fingerprints </a:t>
            </a:r>
            <a:r>
              <a:rPr lang="mr-IN" altLang="zh-CN" dirty="0" smtClean="0">
                <a:solidFill>
                  <a:srgbClr val="000000"/>
                </a:solidFill>
                <a:latin typeface="Times New Roman"/>
                <a:cs typeface="Times New Roman"/>
              </a:rPr>
              <a:t>where the same AP has the strongest RSS</a:t>
            </a:r>
            <a:r>
              <a:rPr lang="en-US" altLang="zh-CN" dirty="0" smtClean="0">
                <a:solidFill>
                  <a:srgbClr val="000000"/>
                </a:solidFill>
                <a:latin typeface="Times New Roman"/>
                <a:cs typeface="Times New Roman"/>
              </a:rPr>
              <a:t>,</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then</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count</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number</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of</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fingerprints</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associated</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with</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each</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building</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and</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set</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estimated</a:t>
            </a:r>
            <a:r>
              <a:rPr lang="zh-CN" altLang="en-US" dirty="0" smtClean="0">
                <a:solidFill>
                  <a:srgbClr val="000000"/>
                </a:solidFill>
                <a:latin typeface="Times New Roman"/>
                <a:cs typeface="Times New Roman"/>
              </a:rPr>
              <a:t> </a:t>
            </a:r>
            <a:r>
              <a:rPr lang="en-US" altLang="zh-CN" u="sng" dirty="0" smtClean="0">
                <a:solidFill>
                  <a:srgbClr val="000000"/>
                </a:solidFill>
                <a:latin typeface="Times New Roman"/>
                <a:cs typeface="Times New Roman"/>
              </a:rPr>
              <a:t>building</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to</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be</a:t>
            </a:r>
            <a:r>
              <a:rPr lang="zh-CN" altLang="en-US" dirty="0" smtClean="0">
                <a:solidFill>
                  <a:srgbClr val="000000"/>
                </a:solidFill>
                <a:latin typeface="Times New Roman"/>
                <a:cs typeface="Times New Roman"/>
              </a:rPr>
              <a:t> </a:t>
            </a:r>
            <a:r>
              <a:rPr lang="en-US" altLang="zh-CN" b="1" dirty="0" smtClean="0">
                <a:solidFill>
                  <a:srgbClr val="000000"/>
                </a:solidFill>
                <a:latin typeface="Times New Roman"/>
                <a:cs typeface="Times New Roman"/>
              </a:rPr>
              <a:t>the</a:t>
            </a:r>
            <a:r>
              <a:rPr lang="zh-CN" altLang="en-US" b="1" dirty="0" smtClean="0">
                <a:solidFill>
                  <a:srgbClr val="000000"/>
                </a:solidFill>
                <a:latin typeface="Times New Roman"/>
                <a:cs typeface="Times New Roman"/>
              </a:rPr>
              <a:t> </a:t>
            </a:r>
            <a:r>
              <a:rPr lang="en-US" altLang="zh-CN" b="1" dirty="0" smtClean="0">
                <a:solidFill>
                  <a:srgbClr val="000000"/>
                </a:solidFill>
                <a:latin typeface="Times New Roman"/>
                <a:cs typeface="Times New Roman"/>
              </a:rPr>
              <a:t>most</a:t>
            </a:r>
            <a:r>
              <a:rPr lang="zh-CN" altLang="en-US" b="1" dirty="0" smtClean="0">
                <a:solidFill>
                  <a:srgbClr val="000000"/>
                </a:solidFill>
                <a:latin typeface="Times New Roman"/>
                <a:cs typeface="Times New Roman"/>
              </a:rPr>
              <a:t> </a:t>
            </a:r>
            <a:r>
              <a:rPr lang="en-US" altLang="zh-CN" b="1" dirty="0" smtClean="0">
                <a:solidFill>
                  <a:srgbClr val="000000"/>
                </a:solidFill>
                <a:latin typeface="Times New Roman"/>
                <a:cs typeface="Times New Roman"/>
              </a:rPr>
              <a:t>frequent</a:t>
            </a:r>
            <a:r>
              <a:rPr lang="zh-CN" altLang="en-US" b="1" dirty="0" smtClean="0">
                <a:solidFill>
                  <a:srgbClr val="000000"/>
                </a:solidFill>
                <a:latin typeface="Times New Roman"/>
                <a:cs typeface="Times New Roman"/>
              </a:rPr>
              <a:t> </a:t>
            </a:r>
            <a:r>
              <a:rPr lang="en-US" altLang="zh-CN" b="1" dirty="0" smtClean="0">
                <a:solidFill>
                  <a:srgbClr val="000000"/>
                </a:solidFill>
                <a:latin typeface="Times New Roman"/>
                <a:cs typeface="Times New Roman"/>
              </a:rPr>
              <a:t>one</a:t>
            </a:r>
            <a:r>
              <a:rPr lang="en-US" altLang="zh-CN" dirty="0" smtClean="0">
                <a:solidFill>
                  <a:srgbClr val="000000"/>
                </a:solidFill>
                <a:latin typeface="Times New Roman"/>
                <a:cs typeface="Times New Roman"/>
              </a:rPr>
              <a:t>.</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Follow</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same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procedure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to</a:t>
            </a:r>
            <a:r>
              <a:rPr lang="zh-CN" altLang="en-US" dirty="0" smtClean="0">
                <a:solidFill>
                  <a:srgbClr val="000000"/>
                </a:solidFill>
                <a:latin typeface="Times New Roman"/>
                <a:cs typeface="Times New Roman"/>
              </a:rPr>
              <a:t> </a:t>
            </a:r>
            <a:r>
              <a:rPr lang="en-US" altLang="zh-CN" u="sng" dirty="0" smtClean="0">
                <a:solidFill>
                  <a:srgbClr val="000000"/>
                </a:solidFill>
                <a:latin typeface="Times New Roman"/>
                <a:cs typeface="Times New Roman"/>
              </a:rPr>
              <a:t>floor</a:t>
            </a:r>
            <a:r>
              <a:rPr lang="en-US" altLang="zh-CN" dirty="0" smtClean="0">
                <a:solidFill>
                  <a:srgbClr val="000000"/>
                </a:solidFill>
                <a:latin typeface="Times New Roman"/>
                <a:cs typeface="Times New Roman"/>
              </a:rPr>
              <a:t>.</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Coordinates</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would</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then</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be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calculated</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based</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on</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the</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belonging</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similar</a:t>
            </a:r>
            <a:r>
              <a:rPr lang="zh-CN" altLang="en-US" dirty="0" smtClean="0">
                <a:solidFill>
                  <a:srgbClr val="000000"/>
                </a:solidFill>
                <a:latin typeface="Times New Roman"/>
                <a:cs typeface="Times New Roman"/>
              </a:rPr>
              <a:t> </a:t>
            </a:r>
            <a:r>
              <a:rPr lang="en-US" altLang="zh-CN" dirty="0" smtClean="0">
                <a:solidFill>
                  <a:srgbClr val="000000"/>
                </a:solidFill>
                <a:latin typeface="Times New Roman"/>
                <a:cs typeface="Times New Roman"/>
              </a:rPr>
              <a:t>points.</a:t>
            </a:r>
          </a:p>
          <a:p>
            <a:pPr marL="342900" indent="-342900" algn="just">
              <a:lnSpc>
                <a:spcPct val="120000"/>
              </a:lnSpc>
              <a:buFont typeface="+mj-lt"/>
              <a:buAutoNum type="arabicPeriod"/>
            </a:pPr>
            <a:endParaRPr lang="en-US" altLang="zh-CN" dirty="0" smtClean="0">
              <a:solidFill>
                <a:srgbClr val="000000"/>
              </a:solidFill>
              <a:latin typeface="Times New Roman"/>
              <a:cs typeface="Times New Roman"/>
            </a:endParaRPr>
          </a:p>
          <a:p>
            <a:pPr marL="342900" indent="-342900" algn="just">
              <a:lnSpc>
                <a:spcPct val="120000"/>
              </a:lnSpc>
              <a:buFont typeface="+mj-lt"/>
              <a:buAutoNum type="arabicPeriod"/>
            </a:pPr>
            <a:r>
              <a:rPr lang="en-US" altLang="zh-CN" dirty="0" smtClean="0">
                <a:solidFill>
                  <a:srgbClr val="000000"/>
                </a:solidFill>
                <a:latin typeface="Times New Roman"/>
                <a:cs typeface="Times New Roman"/>
              </a:rPr>
              <a:t>Divide the huge space into small grids, and set up the label for each grid. In the online stage, the grid number is predicted using fingerprinting. The coarse location information is than refined using methods like </a:t>
            </a:r>
            <a:r>
              <a:rPr lang="en-US" altLang="zh-CN" b="1" dirty="0" smtClean="0">
                <a:solidFill>
                  <a:srgbClr val="000000"/>
                </a:solidFill>
                <a:latin typeface="Times New Roman"/>
                <a:cs typeface="Times New Roman"/>
              </a:rPr>
              <a:t>Hidden Markov Model</a:t>
            </a:r>
            <a:r>
              <a:rPr lang="en-US" altLang="zh-CN" dirty="0" smtClean="0">
                <a:solidFill>
                  <a:srgbClr val="000000"/>
                </a:solidFill>
                <a:latin typeface="Times New Roman"/>
                <a:cs typeface="Times New Roman"/>
              </a:rPr>
              <a:t>.  </a:t>
            </a:r>
            <a:endParaRPr lang="en-US" altLang="zh-CN" dirty="0">
              <a:solidFill>
                <a:srgbClr val="000000"/>
              </a:solidFill>
              <a:latin typeface="Times New Roman"/>
              <a:cs typeface="Times New Roman"/>
            </a:endParaRPr>
          </a:p>
          <a:p>
            <a:pPr marL="342900" indent="-342900" algn="just">
              <a:lnSpc>
                <a:spcPct val="120000"/>
              </a:lnSpc>
              <a:buFont typeface="+mj-lt"/>
              <a:buAutoNum type="arabicPeriod"/>
            </a:pPr>
            <a:endParaRPr lang="en-US" altLang="zh-CN" dirty="0">
              <a:solidFill>
                <a:srgbClr val="000000"/>
              </a:solidFill>
              <a:latin typeface="Times New Roman"/>
              <a:cs typeface="Times New Roman"/>
            </a:endParaRPr>
          </a:p>
          <a:p>
            <a:pPr algn="just">
              <a:lnSpc>
                <a:spcPct val="120000"/>
              </a:lnSpc>
            </a:pPr>
            <a:endParaRPr lang="en-US" altLang="zh-CN" sz="2400" dirty="0" smtClean="0">
              <a:solidFill>
                <a:srgbClr val="0000FF"/>
              </a:solidFill>
              <a:latin typeface="Times New Roman"/>
              <a:cs typeface="Times New Roman"/>
            </a:endParaRPr>
          </a:p>
          <a:p>
            <a:pPr algn="just">
              <a:lnSpc>
                <a:spcPct val="120000"/>
              </a:lnSpc>
            </a:pPr>
            <a:r>
              <a:rPr lang="en-US" altLang="zh-CN" dirty="0" smtClean="0">
                <a:latin typeface="Times New Roman"/>
                <a:cs typeface="Times New Roman"/>
              </a:rPr>
              <a:t>      </a:t>
            </a:r>
          </a:p>
          <a:p>
            <a:pPr algn="just">
              <a:lnSpc>
                <a:spcPct val="120000"/>
              </a:lnSpc>
            </a:pPr>
            <a:endParaRPr lang="en-US" altLang="zh-CN" sz="2400" dirty="0">
              <a:solidFill>
                <a:srgbClr val="3366FF"/>
              </a:solidFill>
              <a:latin typeface="Times New Roman"/>
              <a:cs typeface="Times New Roman"/>
            </a:endParaRPr>
          </a:p>
          <a:p>
            <a:pPr algn="just">
              <a:lnSpc>
                <a:spcPct val="120000"/>
              </a:lnSpc>
            </a:pPr>
            <a:r>
              <a:rPr lang="zh-CN" altLang="en-US" dirty="0" smtClean="0">
                <a:latin typeface="Times New Roman"/>
                <a:cs typeface="Times New Roman"/>
              </a:rPr>
              <a:t> </a:t>
            </a:r>
            <a:endParaRPr lang="en-US" altLang="zh-CN" dirty="0" smtClean="0">
              <a:latin typeface="Times New Roman"/>
              <a:cs typeface="Times New Roman"/>
            </a:endParaRPr>
          </a:p>
        </p:txBody>
      </p:sp>
    </p:spTree>
    <p:extLst>
      <p:ext uri="{BB962C8B-B14F-4D97-AF65-F5344CB8AC3E}">
        <p14:creationId xmlns:p14="http://schemas.microsoft.com/office/powerpoint/2010/main" val="3254263066"/>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1345</TotalTime>
  <Words>1116</Words>
  <Application>Microsoft Macintosh PowerPoint</Application>
  <PresentationFormat>全屏显示(4:3)</PresentationFormat>
  <Paragraphs>173</Paragraphs>
  <Slides>24</Slides>
  <Notes>1</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Stage Report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王</dc:creator>
  <cp:lastModifiedBy>王</cp:lastModifiedBy>
  <cp:revision>414</cp:revision>
  <dcterms:created xsi:type="dcterms:W3CDTF">2017-11-26T10:55:59Z</dcterms:created>
  <dcterms:modified xsi:type="dcterms:W3CDTF">2018-10-10T17:50:48Z</dcterms:modified>
</cp:coreProperties>
</file>